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2a233f19-90a9-42a8-803f-2fae49735c0a"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45"/>
  </p:notesMasterIdLst>
  <p:handoutMasterIdLst>
    <p:handoutMasterId r:id="rId46"/>
  </p:handoutMasterIdLst>
  <p:sldIdLst>
    <p:sldId id="256" r:id="rId5"/>
    <p:sldId id="300" r:id="rId6"/>
    <p:sldId id="398" r:id="rId7"/>
    <p:sldId id="301" r:id="rId8"/>
    <p:sldId id="302" r:id="rId9"/>
    <p:sldId id="396" r:id="rId10"/>
    <p:sldId id="303" r:id="rId11"/>
    <p:sldId id="304" r:id="rId12"/>
    <p:sldId id="309" r:id="rId13"/>
    <p:sldId id="306" r:id="rId14"/>
    <p:sldId id="307" r:id="rId15"/>
    <p:sldId id="308" r:id="rId16"/>
    <p:sldId id="399" r:id="rId17"/>
    <p:sldId id="400" r:id="rId18"/>
    <p:sldId id="312" r:id="rId19"/>
    <p:sldId id="313" r:id="rId20"/>
    <p:sldId id="314" r:id="rId21"/>
    <p:sldId id="315" r:id="rId22"/>
    <p:sldId id="317" r:id="rId23"/>
    <p:sldId id="318" r:id="rId24"/>
    <p:sldId id="319" r:id="rId25"/>
    <p:sldId id="320" r:id="rId26"/>
    <p:sldId id="401" r:id="rId27"/>
    <p:sldId id="323" r:id="rId28"/>
    <p:sldId id="325" r:id="rId29"/>
    <p:sldId id="326" r:id="rId30"/>
    <p:sldId id="327" r:id="rId31"/>
    <p:sldId id="330" r:id="rId32"/>
    <p:sldId id="331" r:id="rId33"/>
    <p:sldId id="333" r:id="rId34"/>
    <p:sldId id="334" r:id="rId35"/>
    <p:sldId id="335" r:id="rId36"/>
    <p:sldId id="337" r:id="rId37"/>
    <p:sldId id="338" r:id="rId38"/>
    <p:sldId id="332" r:id="rId39"/>
    <p:sldId id="395" r:id="rId40"/>
    <p:sldId id="397" r:id="rId41"/>
    <p:sldId id="322" r:id="rId42"/>
    <p:sldId id="403" r:id="rId43"/>
    <p:sldId id="298" r:id="rId4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AF44C9-0096-4DBA-9BEB-CF38D60BC4A8}">
          <p14:sldIdLst>
            <p14:sldId id="256"/>
            <p14:sldId id="300"/>
            <p14:sldId id="398"/>
          </p14:sldIdLst>
        </p14:section>
        <p14:section name="Tiles" id="{AD2FE84A-2869-43EE-8081-64B282D41B49}">
          <p14:sldIdLst>
            <p14:sldId id="301"/>
            <p14:sldId id="302"/>
            <p14:sldId id="396"/>
            <p14:sldId id="303"/>
            <p14:sldId id="304"/>
            <p14:sldId id="309"/>
            <p14:sldId id="306"/>
            <p14:sldId id="307"/>
            <p14:sldId id="308"/>
            <p14:sldId id="399"/>
            <p14:sldId id="400"/>
            <p14:sldId id="312"/>
            <p14:sldId id="313"/>
            <p14:sldId id="314"/>
            <p14:sldId id="315"/>
            <p14:sldId id="317"/>
            <p14:sldId id="318"/>
            <p14:sldId id="319"/>
            <p14:sldId id="320"/>
          </p14:sldIdLst>
        </p14:section>
        <p14:section name="Toast" id="{AC66087B-A333-49BB-95E6-65E084DA9005}">
          <p14:sldIdLst>
            <p14:sldId id="401"/>
            <p14:sldId id="323"/>
            <p14:sldId id="325"/>
            <p14:sldId id="326"/>
            <p14:sldId id="327"/>
            <p14:sldId id="330"/>
            <p14:sldId id="331"/>
            <p14:sldId id="333"/>
            <p14:sldId id="334"/>
            <p14:sldId id="335"/>
            <p14:sldId id="337"/>
            <p14:sldId id="338"/>
            <p14:sldId id="332"/>
            <p14:sldId id="395"/>
          </p14:sldIdLst>
        </p14:section>
        <p14:section name="Untitled Section" id="{423CEC49-6ADE-4C78-8DF7-E395F16920BF}">
          <p14:sldIdLst>
            <p14:sldId id="397"/>
            <p14:sldId id="322"/>
            <p14:sldId id="403"/>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202124"/>
    <a:srgbClr val="2F5994"/>
    <a:srgbClr val="0B5A99"/>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2" autoAdjust="0"/>
    <p:restoredTop sz="55088" autoAdjust="0"/>
  </p:normalViewPr>
  <p:slideViewPr>
    <p:cSldViewPr snapToGrid="0">
      <p:cViewPr varScale="1">
        <p:scale>
          <a:sx n="49" d="100"/>
          <a:sy n="49" d="100"/>
        </p:scale>
        <p:origin x="1378" y="62"/>
      </p:cViewPr>
      <p:guideLst/>
    </p:cSldViewPr>
  </p:slideViewPr>
  <p:outlineViewPr>
    <p:cViewPr>
      <p:scale>
        <a:sx n="33" d="100"/>
        <a:sy n="33" d="100"/>
      </p:scale>
      <p:origin x="0" y="-187"/>
    </p:cViewPr>
  </p:outlineViewPr>
  <p:notesTextViewPr>
    <p:cViewPr>
      <p:scale>
        <a:sx n="150" d="100"/>
        <a:sy n="150" d="100"/>
      </p:scale>
      <p:origin x="0" y="0"/>
    </p:cViewPr>
  </p:notesTextViewPr>
  <p:sorterViewPr>
    <p:cViewPr varScale="1">
      <p:scale>
        <a:sx n="1" d="1"/>
        <a:sy n="1" d="1"/>
      </p:scale>
      <p:origin x="0" y="-72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5_2" csCatId="accent5" phldr="1"/>
      <dgm:spPr/>
    </dgm:pt>
    <dgm:pt modelId="{B2571EF2-EC04-40B9-BDD6-62D48044EA81}">
      <dgm:prSet phldrT="[Text]" custT="1"/>
      <dgm:spPr>
        <a:solidFill>
          <a:schemeClr val="accent5">
            <a:lumMod val="50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solidFill>
          <a:schemeClr val="accent5">
            <a:lumMod val="75000"/>
          </a:schemeClr>
        </a:solidFill>
        <a:ln>
          <a:noFill/>
        </a:ln>
      </dgm:spPr>
      <dgm:t>
        <a:bodyPr/>
        <a:lstStyle/>
        <a:p>
          <a:r>
            <a:rPr lang="en-US" sz="1800" dirty="0" smtClean="0"/>
            <a:t>App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solidFill>
          <a:schemeClr val="accent5">
            <a:lumMod val="75000"/>
          </a:schemeClr>
        </a:solidFill>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FCD755AB-6F0E-4135-A640-748EB0BEE067}">
      <dgm:prSet phldrT="[Text]" custT="1"/>
      <dgm:spPr>
        <a:solidFill>
          <a:schemeClr val="accent5">
            <a:lumMod val="75000"/>
          </a:schemeClr>
        </a:solidFill>
        <a:ln>
          <a:noFill/>
        </a:ln>
      </dgm:spPr>
      <dgm:t>
        <a:bodyPr/>
        <a:lstStyle/>
        <a:p>
          <a:r>
            <a:rPr lang="en-US" sz="1800" dirty="0" smtClean="0"/>
            <a:t>Take actions</a:t>
          </a:r>
          <a:endParaRPr lang="en-US" sz="1800" dirty="0"/>
        </a:p>
      </dgm:t>
    </dgm:pt>
    <dgm:pt modelId="{108FB009-D494-490B-B18B-661CF321C05E}" type="parTrans" cxnId="{E88522E1-617E-4192-B539-FA1B0C02FB05}">
      <dgm:prSet/>
      <dgm:spPr/>
      <dgm:t>
        <a:bodyPr/>
        <a:lstStyle/>
        <a:p>
          <a:endParaRPr lang="en-US" sz="1800"/>
        </a:p>
      </dgm:t>
    </dgm:pt>
    <dgm:pt modelId="{452B6140-B019-4476-967E-6750C0EFF379}" type="sibTrans" cxnId="{E88522E1-617E-4192-B539-FA1B0C02FB05}">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1DD99CF0-E529-415A-8BB0-4EC501929010}" type="pres">
      <dgm:prSet presAssocID="{09D95470-7F86-41EB-9CBF-83CF872A34D9}" presName="parTxOnlySpace" presStyleCnt="0"/>
      <dgm:spPr/>
    </dgm:pt>
    <dgm:pt modelId="{117DDA0D-3A4F-465C-B5BE-22046C1990A3}" type="pres">
      <dgm:prSet presAssocID="{FCD755AB-6F0E-4135-A640-748EB0BEE067}" presName="parTxOnly" presStyleLbl="node1" presStyleIdx="3" presStyleCnt="4">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7D695B8B-FFA9-45A9-9919-18F831D4048F}" type="presOf" srcId="{9D8D474C-0F1E-48D9-8500-B90E6C75B97F}" destId="{1B31DDDC-418D-466C-809F-94F1FFA54E33}" srcOrd="0" destOrd="0" presId="urn:microsoft.com/office/officeart/2005/8/layout/chevron1"/>
    <dgm:cxn modelId="{EBF27BC0-73EA-4D89-A26C-2B3A1999CDC7}" type="presOf" srcId="{B2571EF2-EC04-40B9-BDD6-62D48044EA81}" destId="{A5777A17-1962-413A-B8E3-D3462FAF665A}" srcOrd="0" destOrd="0" presId="urn:microsoft.com/office/officeart/2005/8/layout/chevron1"/>
    <dgm:cxn modelId="{A7BCE728-54E6-4B92-9BD2-E7EBD8B49B87}" type="presOf" srcId="{FCD755AB-6F0E-4135-A640-748EB0BEE067}" destId="{117DDA0D-3A4F-465C-B5BE-22046C1990A3}" srcOrd="0" destOrd="0" presId="urn:microsoft.com/office/officeart/2005/8/layout/chevron1"/>
    <dgm:cxn modelId="{2042BD0F-708D-4244-8C74-284E8A1DD373}" type="presOf" srcId="{615BD821-D7CB-475F-886E-BBFB69C5ECA1}" destId="{939F3DAE-F0D8-4603-BF59-8A423CC0012A}" srcOrd="0" destOrd="0" presId="urn:microsoft.com/office/officeart/2005/8/layout/chevron1"/>
    <dgm:cxn modelId="{E88522E1-617E-4192-B539-FA1B0C02FB05}" srcId="{4877F7CC-0F26-4CFC-9C6F-CB5B204AA4EC}" destId="{FCD755AB-6F0E-4135-A640-748EB0BEE067}" srcOrd="3" destOrd="0" parTransId="{108FB009-D494-490B-B18B-661CF321C05E}" sibTransId="{452B6140-B019-4476-967E-6750C0EFF379}"/>
    <dgm:cxn modelId="{8A3C1F6A-CFE1-4614-83D0-62736F8FC87B}" srcId="{4877F7CC-0F26-4CFC-9C6F-CB5B204AA4EC}" destId="{B2571EF2-EC04-40B9-BDD6-62D48044EA81}" srcOrd="0" destOrd="0" parTransId="{679E6D11-C34B-4CB3-8B01-3E7BB9811DE2}" sibTransId="{1C18244C-4E19-4AD6-98F7-51CE1D8F3A52}"/>
    <dgm:cxn modelId="{9207BC08-3C79-405C-A7C0-A25C49C93021}" type="presOf" srcId="{4877F7CC-0F26-4CFC-9C6F-CB5B204AA4EC}" destId="{EE69B408-71AB-40B5-98F8-094E0FDCC6F8}" srcOrd="0" destOrd="0" presId="urn:microsoft.com/office/officeart/2005/8/layout/chevron1"/>
    <dgm:cxn modelId="{0BF0D499-FB98-4F9F-A880-70148E533FDB}" srcId="{4877F7CC-0F26-4CFC-9C6F-CB5B204AA4EC}" destId="{615BD821-D7CB-475F-886E-BBFB69C5ECA1}" srcOrd="2" destOrd="0" parTransId="{6408C4F8-12CD-427A-A6C1-C03090593EE4}" sibTransId="{09D95470-7F86-41EB-9CBF-83CF872A34D9}"/>
    <dgm:cxn modelId="{0A2E309E-2BEE-4584-B19E-DEA2B6321669}" type="presParOf" srcId="{EE69B408-71AB-40B5-98F8-094E0FDCC6F8}" destId="{A5777A17-1962-413A-B8E3-D3462FAF665A}" srcOrd="0" destOrd="0" presId="urn:microsoft.com/office/officeart/2005/8/layout/chevron1"/>
    <dgm:cxn modelId="{F28BEDD8-68CE-46AD-AFD3-AAC4294C41F2}" type="presParOf" srcId="{EE69B408-71AB-40B5-98F8-094E0FDCC6F8}" destId="{2056AA50-8357-4B52-BAEC-9DC415D5971A}" srcOrd="1" destOrd="0" presId="urn:microsoft.com/office/officeart/2005/8/layout/chevron1"/>
    <dgm:cxn modelId="{98891E7A-54C9-4534-A00D-4ACF159B50E8}" type="presParOf" srcId="{EE69B408-71AB-40B5-98F8-094E0FDCC6F8}" destId="{1B31DDDC-418D-466C-809F-94F1FFA54E33}" srcOrd="2" destOrd="0" presId="urn:microsoft.com/office/officeart/2005/8/layout/chevron1"/>
    <dgm:cxn modelId="{8FBF0341-CE29-4DDB-839F-E8AD1F350CA1}" type="presParOf" srcId="{EE69B408-71AB-40B5-98F8-094E0FDCC6F8}" destId="{E089C049-B2D7-4BDD-9364-8E9E17FFEC82}" srcOrd="3" destOrd="0" presId="urn:microsoft.com/office/officeart/2005/8/layout/chevron1"/>
    <dgm:cxn modelId="{F83990BB-2779-467A-8CA5-A6A5F48DD5A3}" type="presParOf" srcId="{EE69B408-71AB-40B5-98F8-094E0FDCC6F8}" destId="{939F3DAE-F0D8-4603-BF59-8A423CC0012A}" srcOrd="4" destOrd="0" presId="urn:microsoft.com/office/officeart/2005/8/layout/chevron1"/>
    <dgm:cxn modelId="{7CF1DFBC-F526-4EA1-96A1-D2E89B076E27}" type="presParOf" srcId="{EE69B408-71AB-40B5-98F8-094E0FDCC6F8}" destId="{1DD99CF0-E529-415A-8BB0-4EC501929010}" srcOrd="5" destOrd="0" presId="urn:microsoft.com/office/officeart/2005/8/layout/chevron1"/>
    <dgm:cxn modelId="{06FB394C-0E5A-4B2A-96D0-ED95AE0F2311}" type="presParOf" srcId="{EE69B408-71AB-40B5-98F8-094E0FDCC6F8}" destId="{117DDA0D-3A4F-465C-B5BE-22046C1990A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Task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C81453DB-805F-4152-A5F7-5102C1546E50}">
      <dgm:prSet phldrT="[Text]" custT="1"/>
      <dgm:spPr>
        <a:ln>
          <a:noFill/>
        </a:ln>
      </dgm:spPr>
      <dgm:t>
        <a:bodyPr/>
        <a:lstStyle/>
        <a:p>
          <a:r>
            <a:rPr lang="en-US" sz="1800" dirty="0" smtClean="0"/>
            <a:t>Take actions</a:t>
          </a:r>
          <a:endParaRPr lang="en-US" sz="1800" dirty="0"/>
        </a:p>
      </dgm:t>
    </dgm:pt>
    <dgm:pt modelId="{1AF80E9F-9AC0-4D4E-9313-3A18F3B19570}" type="parTrans" cxnId="{64D5BC67-8C4B-47E8-B8B6-CB13035DB566}">
      <dgm:prSet/>
      <dgm:spPr/>
      <dgm:t>
        <a:bodyPr/>
        <a:lstStyle/>
        <a:p>
          <a:endParaRPr lang="en-US" sz="1800"/>
        </a:p>
      </dgm:t>
    </dgm:pt>
    <dgm:pt modelId="{47B6834D-6FC4-4F14-A6F5-7735875E948B}" type="sibTrans" cxnId="{64D5BC67-8C4B-47E8-B8B6-CB13035DB566}">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3EB2A6EF-D9F9-452B-B6E3-C7F9501E3153}" type="pres">
      <dgm:prSet presAssocID="{09D95470-7F86-41EB-9CBF-83CF872A34D9}" presName="parTxOnlySpace" presStyleCnt="0"/>
      <dgm:spPr/>
    </dgm:pt>
    <dgm:pt modelId="{B60994E4-C1E0-406D-864E-2AB809C966CC}" type="pres">
      <dgm:prSet presAssocID="{C81453DB-805F-4152-A5F7-5102C1546E50}" presName="parTxOnly" presStyleLbl="node1" presStyleIdx="3" presStyleCnt="4">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61FD745E-4F0F-4791-B68A-75F95F345DF5}" type="presOf" srcId="{9D8D474C-0F1E-48D9-8500-B90E6C75B97F}" destId="{1B31DDDC-418D-466C-809F-94F1FFA54E33}" srcOrd="0" destOrd="0" presId="urn:microsoft.com/office/officeart/2005/8/layout/chevron1"/>
    <dgm:cxn modelId="{6B6DCC3C-594D-4418-B6D6-EC1E3E281DDB}" type="presOf" srcId="{B2571EF2-EC04-40B9-BDD6-62D48044EA81}" destId="{A5777A17-1962-413A-B8E3-D3462FAF665A}" srcOrd="0" destOrd="0" presId="urn:microsoft.com/office/officeart/2005/8/layout/chevron1"/>
    <dgm:cxn modelId="{33F2458B-92BF-48EB-81E7-3E990B809642}" type="presOf" srcId="{615BD821-D7CB-475F-886E-BBFB69C5ECA1}" destId="{939F3DAE-F0D8-4603-BF59-8A423CC0012A}" srcOrd="0" destOrd="0" presId="urn:microsoft.com/office/officeart/2005/8/layout/chevron1"/>
    <dgm:cxn modelId="{64D5BC67-8C4B-47E8-B8B6-CB13035DB566}" srcId="{4877F7CC-0F26-4CFC-9C6F-CB5B204AA4EC}" destId="{C81453DB-805F-4152-A5F7-5102C1546E50}" srcOrd="3" destOrd="0" parTransId="{1AF80E9F-9AC0-4D4E-9313-3A18F3B19570}" sibTransId="{47B6834D-6FC4-4F14-A6F5-7735875E948B}"/>
    <dgm:cxn modelId="{A4C185ED-9EAB-424B-842E-59048CBCCF19}" type="presOf" srcId="{4877F7CC-0F26-4CFC-9C6F-CB5B204AA4EC}" destId="{EE69B408-71AB-40B5-98F8-094E0FDCC6F8}"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71F65277-3D10-4358-B519-82B0C2078BD5}" type="presOf" srcId="{C81453DB-805F-4152-A5F7-5102C1546E50}" destId="{B60994E4-C1E0-406D-864E-2AB809C966CC}" srcOrd="0" destOrd="0" presId="urn:microsoft.com/office/officeart/2005/8/layout/chevron1"/>
    <dgm:cxn modelId="{E50267E1-C7A9-4DD3-AB67-23C61CA68CA4}" type="presParOf" srcId="{EE69B408-71AB-40B5-98F8-094E0FDCC6F8}" destId="{A5777A17-1962-413A-B8E3-D3462FAF665A}" srcOrd="0" destOrd="0" presId="urn:microsoft.com/office/officeart/2005/8/layout/chevron1"/>
    <dgm:cxn modelId="{811D28EF-C56C-471C-AC1E-5CE9511B6729}" type="presParOf" srcId="{EE69B408-71AB-40B5-98F8-094E0FDCC6F8}" destId="{2056AA50-8357-4B52-BAEC-9DC415D5971A}" srcOrd="1" destOrd="0" presId="urn:microsoft.com/office/officeart/2005/8/layout/chevron1"/>
    <dgm:cxn modelId="{B346EB7D-DAE0-4415-9015-88C38A79206F}" type="presParOf" srcId="{EE69B408-71AB-40B5-98F8-094E0FDCC6F8}" destId="{1B31DDDC-418D-466C-809F-94F1FFA54E33}" srcOrd="2" destOrd="0" presId="urn:microsoft.com/office/officeart/2005/8/layout/chevron1"/>
    <dgm:cxn modelId="{D8037E20-A2B5-4CB0-877B-840E65F56D5F}" type="presParOf" srcId="{EE69B408-71AB-40B5-98F8-094E0FDCC6F8}" destId="{E089C049-B2D7-4BDD-9364-8E9E17FFEC82}" srcOrd="3" destOrd="0" presId="urn:microsoft.com/office/officeart/2005/8/layout/chevron1"/>
    <dgm:cxn modelId="{65CD6A6C-AC19-44D0-8084-64C09302951A}" type="presParOf" srcId="{EE69B408-71AB-40B5-98F8-094E0FDCC6F8}" destId="{939F3DAE-F0D8-4603-BF59-8A423CC0012A}" srcOrd="4" destOrd="0" presId="urn:microsoft.com/office/officeart/2005/8/layout/chevron1"/>
    <dgm:cxn modelId="{B35D77DF-6C09-4854-A2CA-CBE902D1E16C}" type="presParOf" srcId="{EE69B408-71AB-40B5-98F8-094E0FDCC6F8}" destId="{3EB2A6EF-D9F9-452B-B6E3-C7F9501E3153}" srcOrd="5" destOrd="0" presId="urn:microsoft.com/office/officeart/2005/8/layout/chevron1"/>
    <dgm:cxn modelId="{1239A15B-F33C-4A49-A3ED-9D530011CA01}" type="presParOf" srcId="{EE69B408-71AB-40B5-98F8-094E0FDCC6F8}" destId="{B60994E4-C1E0-406D-864E-2AB809C966CC}"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Protocol activates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Web / app</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3">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3">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3">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78EB2304-EF5C-4AA4-9B43-1BC1FBDCF850}" type="presOf" srcId="{9D8D474C-0F1E-48D9-8500-B90E6C75B97F}" destId="{1B31DDDC-418D-466C-809F-94F1FFA54E33}" srcOrd="0" destOrd="0" presId="urn:microsoft.com/office/officeart/2005/8/layout/chevron1"/>
    <dgm:cxn modelId="{75B3864B-C58B-4478-94BE-F6DBB5A2D7B8}" type="presOf" srcId="{615BD821-D7CB-475F-886E-BBFB69C5ECA1}" destId="{939F3DAE-F0D8-4603-BF59-8A423CC0012A}" srcOrd="0" destOrd="0" presId="urn:microsoft.com/office/officeart/2005/8/layout/chevron1"/>
    <dgm:cxn modelId="{82B76B2D-A53A-4E80-A8EE-B5473CAA1F0B}" type="presOf" srcId="{4877F7CC-0F26-4CFC-9C6F-CB5B204AA4EC}" destId="{EE69B408-71AB-40B5-98F8-094E0FDCC6F8}" srcOrd="0" destOrd="0" presId="urn:microsoft.com/office/officeart/2005/8/layout/chevron1"/>
    <dgm:cxn modelId="{A5279198-625F-44C1-8D81-20D53AB0E9A1}" type="presOf" srcId="{B2571EF2-EC04-40B9-BDD6-62D48044EA81}" destId="{A5777A17-1962-413A-B8E3-D3462FAF665A}"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8156BFC9-8E8A-462B-AB86-BD7B36966BFF}" type="presParOf" srcId="{EE69B408-71AB-40B5-98F8-094E0FDCC6F8}" destId="{A5777A17-1962-413A-B8E3-D3462FAF665A}" srcOrd="0" destOrd="0" presId="urn:microsoft.com/office/officeart/2005/8/layout/chevron1"/>
    <dgm:cxn modelId="{1F981543-E9D7-4F42-AD85-F2FF63D02FE1}" type="presParOf" srcId="{EE69B408-71AB-40B5-98F8-094E0FDCC6F8}" destId="{2056AA50-8357-4B52-BAEC-9DC415D5971A}" srcOrd="1" destOrd="0" presId="urn:microsoft.com/office/officeart/2005/8/layout/chevron1"/>
    <dgm:cxn modelId="{0B2197CE-ECE9-4C29-96D9-26AD7E1EE818}" type="presParOf" srcId="{EE69B408-71AB-40B5-98F8-094E0FDCC6F8}" destId="{1B31DDDC-418D-466C-809F-94F1FFA54E33}" srcOrd="2" destOrd="0" presId="urn:microsoft.com/office/officeart/2005/8/layout/chevron1"/>
    <dgm:cxn modelId="{78634C37-0DA1-4767-8B5C-B283CA39E72B}" type="presParOf" srcId="{EE69B408-71AB-40B5-98F8-094E0FDCC6F8}" destId="{E089C049-B2D7-4BDD-9364-8E9E17FFEC82}" srcOrd="3" destOrd="0" presId="urn:microsoft.com/office/officeart/2005/8/layout/chevron1"/>
    <dgm:cxn modelId="{3E35A9CA-1A1D-4DC0-91E7-A027F88BD1C1}" type="presParOf" srcId="{EE69B408-71AB-40B5-98F8-094E0FDCC6F8}" destId="{939F3DAE-F0D8-4603-BF59-8A423CC0012A}"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System handles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2">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2">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1408C702-F687-45C4-AA1F-C8AABEFD08FB}" type="presOf" srcId="{9D8D474C-0F1E-48D9-8500-B90E6C75B97F}" destId="{1B31DDDC-418D-466C-809F-94F1FFA54E33}" srcOrd="0" destOrd="0" presId="urn:microsoft.com/office/officeart/2005/8/layout/chevron1"/>
    <dgm:cxn modelId="{8A3C1F6A-CFE1-4614-83D0-62736F8FC87B}" srcId="{4877F7CC-0F26-4CFC-9C6F-CB5B204AA4EC}" destId="{B2571EF2-EC04-40B9-BDD6-62D48044EA81}" srcOrd="0" destOrd="0" parTransId="{679E6D11-C34B-4CB3-8B01-3E7BB9811DE2}" sibTransId="{1C18244C-4E19-4AD6-98F7-51CE1D8F3A52}"/>
    <dgm:cxn modelId="{9E457DC4-7B05-4998-89A1-586F145FC11F}" type="presOf" srcId="{4877F7CC-0F26-4CFC-9C6F-CB5B204AA4EC}" destId="{EE69B408-71AB-40B5-98F8-094E0FDCC6F8}" srcOrd="0" destOrd="0" presId="urn:microsoft.com/office/officeart/2005/8/layout/chevron1"/>
    <dgm:cxn modelId="{ECC9B1BA-DFD7-4997-8BCC-252B7B27FB71}" type="presOf" srcId="{B2571EF2-EC04-40B9-BDD6-62D48044EA81}" destId="{A5777A17-1962-413A-B8E3-D3462FAF665A}" srcOrd="0" destOrd="0" presId="urn:microsoft.com/office/officeart/2005/8/layout/chevron1"/>
    <dgm:cxn modelId="{10728021-5A66-4FEC-9F3D-BE79BA34CC75}" type="presParOf" srcId="{EE69B408-71AB-40B5-98F8-094E0FDCC6F8}" destId="{A5777A17-1962-413A-B8E3-D3462FAF665A}" srcOrd="0" destOrd="0" presId="urn:microsoft.com/office/officeart/2005/8/layout/chevron1"/>
    <dgm:cxn modelId="{3DA8050B-05BE-4EBC-908C-6432CF12E04D}" type="presParOf" srcId="{EE69B408-71AB-40B5-98F8-094E0FDCC6F8}" destId="{2056AA50-8357-4B52-BAEC-9DC415D5971A}" srcOrd="1" destOrd="0" presId="urn:microsoft.com/office/officeart/2005/8/layout/chevron1"/>
    <dgm:cxn modelId="{BF843F85-89E5-4475-8D85-3834FED30BEA}" type="presParOf" srcId="{EE69B408-71AB-40B5-98F8-094E0FDCC6F8}" destId="{1B31DDDC-418D-466C-809F-94F1FFA54E33}" srcOrd="2"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8" y="0"/>
          <a:ext cx="3066620" cy="821723"/>
        </a:xfrm>
        <a:prstGeom prst="chevron">
          <a:avLst/>
        </a:prstGeom>
        <a:solidFill>
          <a:schemeClr val="accent5">
            <a:lumMod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30" y="0"/>
        <a:ext cx="2244897" cy="821723"/>
      </dsp:txXfrm>
    </dsp:sp>
    <dsp:sp modelId="{1B31DDDC-418D-466C-809F-94F1FFA54E33}">
      <dsp:nvSpPr>
        <dsp:cNvPr id="0" name=""/>
        <dsp:cNvSpPr/>
      </dsp:nvSpPr>
      <dsp:spPr>
        <a:xfrm>
          <a:off x="2765226"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App launches</a:t>
          </a:r>
          <a:endParaRPr lang="en-US" sz="1800" kern="1200" dirty="0"/>
        </a:p>
      </dsp:txBody>
      <dsp:txXfrm>
        <a:off x="3176088" y="0"/>
        <a:ext cx="2244897" cy="821723"/>
      </dsp:txXfrm>
    </dsp:sp>
    <dsp:sp modelId="{939F3DAE-F0D8-4603-BF59-8A423CC0012A}">
      <dsp:nvSpPr>
        <dsp:cNvPr id="0" name=""/>
        <dsp:cNvSpPr/>
      </dsp:nvSpPr>
      <dsp:spPr>
        <a:xfrm>
          <a:off x="5525184"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6046" y="0"/>
        <a:ext cx="2244897" cy="821723"/>
      </dsp:txXfrm>
    </dsp:sp>
    <dsp:sp modelId="{117DDA0D-3A4F-465C-B5BE-22046C1990A3}">
      <dsp:nvSpPr>
        <dsp:cNvPr id="0" name=""/>
        <dsp:cNvSpPr/>
      </dsp:nvSpPr>
      <dsp:spPr>
        <a:xfrm>
          <a:off x="8285143"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6005" y="0"/>
        <a:ext cx="2244897" cy="821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7" y="0"/>
          <a:ext cx="3065994"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29" y="0"/>
        <a:ext cx="2244271" cy="821723"/>
      </dsp:txXfrm>
    </dsp:sp>
    <dsp:sp modelId="{1B31DDDC-418D-466C-809F-94F1FFA54E33}">
      <dsp:nvSpPr>
        <dsp:cNvPr id="0" name=""/>
        <dsp:cNvSpPr/>
      </dsp:nvSpPr>
      <dsp:spPr>
        <a:xfrm>
          <a:off x="2764662"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Task launches</a:t>
          </a:r>
          <a:endParaRPr lang="en-US" sz="1800" kern="1200" dirty="0"/>
        </a:p>
      </dsp:txBody>
      <dsp:txXfrm>
        <a:off x="3175524" y="0"/>
        <a:ext cx="2244271" cy="821723"/>
      </dsp:txXfrm>
    </dsp:sp>
    <dsp:sp modelId="{939F3DAE-F0D8-4603-BF59-8A423CC0012A}">
      <dsp:nvSpPr>
        <dsp:cNvPr id="0" name=""/>
        <dsp:cNvSpPr/>
      </dsp:nvSpPr>
      <dsp:spPr>
        <a:xfrm>
          <a:off x="5524057"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4919" y="0"/>
        <a:ext cx="2244271" cy="821723"/>
      </dsp:txXfrm>
    </dsp:sp>
    <dsp:sp modelId="{B60994E4-C1E0-406D-864E-2AB809C966CC}">
      <dsp:nvSpPr>
        <dsp:cNvPr id="0" name=""/>
        <dsp:cNvSpPr/>
      </dsp:nvSpPr>
      <dsp:spPr>
        <a:xfrm>
          <a:off x="8283453"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4315" y="0"/>
        <a:ext cx="2244271" cy="821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2495" y="0"/>
          <a:ext cx="3040486"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3357" y="0"/>
        <a:ext cx="2218763" cy="821723"/>
      </dsp:txXfrm>
    </dsp:sp>
    <dsp:sp modelId="{1B31DDDC-418D-466C-809F-94F1FFA54E33}">
      <dsp:nvSpPr>
        <dsp:cNvPr id="0" name=""/>
        <dsp:cNvSpPr/>
      </dsp:nvSpPr>
      <dsp:spPr>
        <a:xfrm>
          <a:off x="2738933"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Protocol activates</a:t>
          </a:r>
          <a:endParaRPr lang="en-US" sz="1800" kern="1200" dirty="0"/>
        </a:p>
      </dsp:txBody>
      <dsp:txXfrm>
        <a:off x="3149795" y="0"/>
        <a:ext cx="2218763" cy="821723"/>
      </dsp:txXfrm>
    </dsp:sp>
    <dsp:sp modelId="{939F3DAE-F0D8-4603-BF59-8A423CC0012A}">
      <dsp:nvSpPr>
        <dsp:cNvPr id="0" name=""/>
        <dsp:cNvSpPr/>
      </dsp:nvSpPr>
      <dsp:spPr>
        <a:xfrm>
          <a:off x="5475371"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Web / app</a:t>
          </a:r>
          <a:endParaRPr lang="en-US" sz="1800" kern="1200" dirty="0"/>
        </a:p>
      </dsp:txBody>
      <dsp:txXfrm>
        <a:off x="5886233" y="0"/>
        <a:ext cx="2218763" cy="821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055" y="0"/>
          <a:ext cx="3022078"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5917" y="0"/>
        <a:ext cx="2200355" cy="821723"/>
      </dsp:txXfrm>
    </dsp:sp>
    <dsp:sp modelId="{1B31DDDC-418D-466C-809F-94F1FFA54E33}">
      <dsp:nvSpPr>
        <dsp:cNvPr id="0" name=""/>
        <dsp:cNvSpPr/>
      </dsp:nvSpPr>
      <dsp:spPr>
        <a:xfrm>
          <a:off x="2724926" y="0"/>
          <a:ext cx="3022078"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System handles</a:t>
          </a:r>
          <a:endParaRPr lang="en-US" sz="1800" kern="1200" dirty="0"/>
        </a:p>
      </dsp:txBody>
      <dsp:txXfrm>
        <a:off x="3135788" y="0"/>
        <a:ext cx="2200355" cy="8217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3/16/2017</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3/16/2017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icrosoft.com/store/apps/notifications-visualizer/9nblggh5xsl1"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sdn.microsoft.com/library/windows/apps/br20862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sdn.microsoft.com/library/windows/apps/br242205"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磁贴是应用在“开始”菜单上的表示形式。 每个 </a:t>
            </a:r>
            <a:r>
              <a:rPr lang="en-US" altLang="zh-CN" sz="1200" b="0" i="0" kern="1200" dirty="0" smtClean="0">
                <a:solidFill>
                  <a:schemeClr val="tx1"/>
                </a:solidFill>
                <a:effectLst/>
                <a:latin typeface="+mn-lt"/>
                <a:ea typeface="+mn-ea"/>
                <a:cs typeface="+mn-cs"/>
              </a:rPr>
              <a:t>UWP </a:t>
            </a:r>
            <a:r>
              <a:rPr lang="zh-CN" altLang="en-US" sz="1200" b="0" i="0" kern="1200" dirty="0" smtClean="0">
                <a:solidFill>
                  <a:schemeClr val="tx1"/>
                </a:solidFill>
                <a:effectLst/>
                <a:latin typeface="+mn-lt"/>
                <a:ea typeface="+mn-ea"/>
                <a:cs typeface="+mn-cs"/>
              </a:rPr>
              <a:t>应用都有一个磁贴。 你可以启用不同的磁贴大小（小、中等、宽形和大）。</a:t>
            </a:r>
          </a:p>
          <a:p>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你可以使用</a:t>
            </a:r>
            <a:r>
              <a:rPr lang="zh-CN" altLang="en-US" sz="1200" b="0" i="1" kern="1200" dirty="0" smtClean="0">
                <a:solidFill>
                  <a:schemeClr val="tx1"/>
                </a:solidFill>
                <a:effectLst/>
                <a:latin typeface="+mn-lt"/>
                <a:ea typeface="+mn-ea"/>
                <a:cs typeface="+mn-cs"/>
              </a:rPr>
              <a:t>磁贴通知</a:t>
            </a:r>
            <a:r>
              <a:rPr lang="zh-CN" altLang="en-US" sz="1200" b="0" i="0" kern="1200" dirty="0" smtClean="0">
                <a:solidFill>
                  <a:schemeClr val="tx1"/>
                </a:solidFill>
                <a:effectLst/>
                <a:latin typeface="+mn-lt"/>
                <a:ea typeface="+mn-ea"/>
                <a:cs typeface="+mn-cs"/>
              </a:rPr>
              <a:t>更新磁贴，以向用户传达新信息，如头条新闻或最近未读邮件的主题。</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自适应磁贴模板是 </a:t>
            </a:r>
            <a:r>
              <a:rPr lang="en-US" altLang="zh-CN" sz="1200" b="0" i="0" kern="1200" dirty="0" smtClean="0">
                <a:solidFill>
                  <a:schemeClr val="tx1"/>
                </a:solidFill>
                <a:effectLst/>
                <a:latin typeface="+mn-lt"/>
                <a:ea typeface="+mn-ea"/>
                <a:cs typeface="+mn-cs"/>
              </a:rPr>
              <a:t>Windows 10 </a:t>
            </a:r>
            <a:r>
              <a:rPr lang="zh-CN" altLang="en-US" sz="1200" b="0" i="0" kern="1200" dirty="0" smtClean="0">
                <a:solidFill>
                  <a:schemeClr val="tx1"/>
                </a:solidFill>
                <a:effectLst/>
                <a:latin typeface="+mn-lt"/>
                <a:ea typeface="+mn-ea"/>
                <a:cs typeface="+mn-cs"/>
              </a:rPr>
              <a:t>中的一项新功能，允许你使用可适应不同屏幕密度的简单而灵活的标记语言来设计你自己的磁贴通知内容。</a:t>
            </a:r>
            <a:endParaRPr lang="zh-CN" altLang="en-US" dirty="0"/>
          </a:p>
        </p:txBody>
      </p:sp>
      <p:sp>
        <p:nvSpPr>
          <p:cNvPr id="4" name="灯片编号占位符 3"/>
          <p:cNvSpPr>
            <a:spLocks noGrp="1"/>
          </p:cNvSpPr>
          <p:nvPr>
            <p:ph type="sldNum" sz="quarter" idx="10"/>
          </p:nvPr>
        </p:nvSpPr>
        <p:spPr/>
        <p:txBody>
          <a:bodyPr/>
          <a:lstStyle/>
          <a:p>
            <a:fld id="{3FAC0659-34C9-4BAF-A7FA-59E8DF72899F}" type="slidenum">
              <a:rPr lang="en-US" smtClean="0"/>
              <a:t>3</a:t>
            </a:fld>
            <a:endParaRPr lang="en-US"/>
          </a:p>
        </p:txBody>
      </p:sp>
    </p:spTree>
    <p:extLst>
      <p:ext uri="{BB962C8B-B14F-4D97-AF65-F5344CB8AC3E}">
        <p14:creationId xmlns:p14="http://schemas.microsoft.com/office/powerpoint/2010/main" val="3013628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However, one thing we heard loud and clear from our developers that there were too many templates and it can</a:t>
            </a:r>
            <a:r>
              <a:rPr lang="en-GB" baseline="0" dirty="0" smtClean="0"/>
              <a:t> be</a:t>
            </a:r>
            <a:r>
              <a:rPr lang="en-GB" dirty="0" smtClean="0"/>
              <a:t> confusing to find a template that meets your needs.</a:t>
            </a:r>
          </a:p>
          <a:p>
            <a:r>
              <a:rPr lang="en-GB" dirty="0" smtClean="0"/>
              <a:t>However, as new devices and new tile sizes become available</a:t>
            </a:r>
            <a:r>
              <a:rPr lang="en-GB" baseline="0" dirty="0" smtClean="0"/>
              <a:t> now and in the future, how do we provide a means for developers to update these new tiles?</a:t>
            </a:r>
          </a:p>
          <a:p>
            <a:endParaRPr lang="en-GB" dirty="0" smtClean="0"/>
          </a:p>
          <a:p>
            <a:r>
              <a:rPr lang="en-GB" dirty="0" smtClean="0"/>
              <a:t>So in UWP, we are</a:t>
            </a:r>
            <a:r>
              <a:rPr lang="en-GB" baseline="0" dirty="0" smtClean="0"/>
              <a:t> providing a new, more flexible way of defining tile content.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77254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new feature is called the Adaptive Template – you can think of it as ‘one template to rule them all’</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2212236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Adaptive tile templates are a new feature in Windows 10, allowing you to easily specify content on your tile notifications without being limited to the </a:t>
            </a:r>
            <a:r>
              <a:rPr lang="en-GB" dirty="0" err="1" smtClean="0"/>
              <a:t>preset</a:t>
            </a:r>
            <a:r>
              <a:rPr lang="en-GB" dirty="0" smtClean="0"/>
              <a:t> templates we previously provided in the "tile template </a:t>
            </a:r>
            <a:r>
              <a:rPr lang="en-GB" dirty="0" err="1" smtClean="0"/>
              <a:t>catalog</a:t>
            </a:r>
            <a:r>
              <a:rPr lang="en-GB" dirty="0" smtClean="0"/>
              <a:t>". Adaptive tile templates allow you to design your own tile notification content using a simple and flexible </a:t>
            </a:r>
            <a:r>
              <a:rPr lang="en-GB" dirty="0" err="1" smtClean="0"/>
              <a:t>markup</a:t>
            </a:r>
            <a:r>
              <a:rPr lang="en-GB" dirty="0" smtClean="0"/>
              <a:t> language that adapts to different densities.</a:t>
            </a:r>
          </a:p>
          <a:p>
            <a:r>
              <a:rPr lang="en-GB" dirty="0" smtClean="0"/>
              <a:t>&lt;Click&gt;</a:t>
            </a:r>
          </a:p>
          <a:p>
            <a:r>
              <a:rPr lang="en-GB" dirty="0" smtClean="0"/>
              <a:t>In an adaptive tile template, content for each tile size is individually specified in separate &lt;binding&gt; elements within the XML payload. The size you are targeting is specified by setting the template attribute to one of the following values: </a:t>
            </a:r>
            <a:r>
              <a:rPr lang="en-GB" dirty="0" err="1" smtClean="0"/>
              <a:t>TileSmall</a:t>
            </a:r>
            <a:r>
              <a:rPr lang="en-GB" dirty="0" smtClean="0"/>
              <a:t>, </a:t>
            </a:r>
            <a:r>
              <a:rPr lang="en-GB" dirty="0" err="1" smtClean="0"/>
              <a:t>TileMedium</a:t>
            </a:r>
            <a:r>
              <a:rPr lang="en-GB" dirty="0" smtClean="0"/>
              <a:t>, </a:t>
            </a:r>
            <a:r>
              <a:rPr lang="en-GB" dirty="0" err="1" smtClean="0"/>
              <a:t>TileWide</a:t>
            </a:r>
            <a:r>
              <a:rPr lang="en-GB" dirty="0" smtClean="0"/>
              <a:t> or </a:t>
            </a:r>
            <a:r>
              <a:rPr lang="en-GB" dirty="0" err="1" smtClean="0"/>
              <a:t>TileLarge</a:t>
            </a:r>
            <a:r>
              <a:rPr lang="en-GB" dirty="0" smtClean="0"/>
              <a:t> (desktop only).</a:t>
            </a:r>
          </a:p>
          <a:p>
            <a:r>
              <a:rPr lang="en-GB" baseline="0" dirty="0" smtClean="0"/>
              <a:t>A binding element can also specify a language for localisation.</a:t>
            </a:r>
          </a:p>
          <a:p>
            <a:r>
              <a:rPr lang="en-GB" baseline="0" dirty="0" smtClean="0"/>
              <a:t>&lt;Click&gt;</a:t>
            </a:r>
          </a:p>
          <a:p>
            <a:r>
              <a:rPr lang="en-GB" dirty="0" smtClean="0"/>
              <a:t>Hints are optional attributes that can be added to elements in order to achieve a specific visual </a:t>
            </a:r>
            <a:r>
              <a:rPr lang="en-GB" dirty="0" err="1" smtClean="0"/>
              <a:t>behavior</a:t>
            </a:r>
            <a:r>
              <a:rPr lang="en-GB" dirty="0" smtClean="0"/>
              <a:t>. Some hints might be device-specific or notification-specific, hence why they are optional.</a:t>
            </a:r>
          </a:p>
          <a:p>
            <a:r>
              <a:rPr lang="en-GB" dirty="0" smtClean="0"/>
              <a:t>&lt;Click&gt;</a:t>
            </a:r>
          </a:p>
          <a:p>
            <a:r>
              <a:rPr lang="en-GB" dirty="0" smtClean="0"/>
              <a:t>Adaptive templates are semantic in nature, since they are meant to work across different form factors and different types of notifications. For example, elements like group and subgroup are used to semantically link content together – they do not imply a specific visual </a:t>
            </a:r>
            <a:r>
              <a:rPr lang="en-GB" dirty="0" err="1" smtClean="0"/>
              <a:t>behavior</a:t>
            </a:r>
            <a:r>
              <a:rPr lang="en-GB" dirty="0" smtClean="0"/>
              <a:t> on their own. The final appearance is up to the specific device – be it a phone/desktop/Xbox, HoloLens, or smartwatch, and the type of notification – tile or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333077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&lt;Click&gt;</a:t>
            </a:r>
          </a:p>
          <a:p>
            <a:r>
              <a:rPr lang="en-GB" dirty="0" smtClean="0"/>
              <a:t>The &lt;image&gt; element is used to display images on the tile notification. Images can be placed inline within the tile content (default), as a background image behind your content, or as a peek image that animates in from the top of the notification.</a:t>
            </a:r>
          </a:p>
          <a:p>
            <a:endParaRPr lang="en-GB" baseline="0" dirty="0" smtClean="0"/>
          </a:p>
          <a:p>
            <a:r>
              <a:rPr lang="en-GB" baseline="0" dirty="0" smtClean="0"/>
              <a:t>&lt;Click&gt;</a:t>
            </a:r>
          </a:p>
          <a:p>
            <a:r>
              <a:rPr lang="en-GB" dirty="0" smtClean="0"/>
              <a:t>Use the hint-wrap attribute to set text wrapping on a text element. By default, text does not wrap and will continue off the edge of the tile. You can also control the minimum and maximum amount of lines with hint-</a:t>
            </a:r>
            <a:r>
              <a:rPr lang="en-GB" dirty="0" err="1" smtClean="0"/>
              <a:t>minLines</a:t>
            </a:r>
            <a:r>
              <a:rPr lang="en-GB" dirty="0" smtClean="0"/>
              <a:t> and hint-</a:t>
            </a:r>
            <a:r>
              <a:rPr lang="en-GB" dirty="0" err="1" smtClean="0"/>
              <a:t>maxLines</a:t>
            </a:r>
            <a:r>
              <a:rPr lang="en-GB" dirty="0" smtClean="0"/>
              <a: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733060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[Presenter Note: Move quickly through the next 4 slides – they should be used to illustrate how you can define bindings for different tile sizes]</a:t>
            </a:r>
          </a:p>
          <a:p>
            <a:r>
              <a:rPr lang="en-GB" dirty="0" smtClean="0"/>
              <a:t>You can define bindings for different tile sizes within the same adaptive template document, each displaying more content as the tile gets bigger.</a:t>
            </a:r>
          </a:p>
          <a:p>
            <a:endParaRPr lang="en-GB" dirty="0" smtClean="0"/>
          </a:p>
          <a:p>
            <a:r>
              <a:rPr lang="en-GB" dirty="0" smtClean="0"/>
              <a:t>First</a:t>
            </a:r>
            <a:r>
              <a:rPr lang="en-GB" baseline="0" dirty="0" smtClean="0"/>
              <a:t> the small tile, displaying in this example little more than a badge count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3301176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Next the Medium Tile.</a:t>
            </a:r>
          </a:p>
          <a:p>
            <a:r>
              <a:rPr lang="en-GB" dirty="0" smtClean="0"/>
              <a:t>This displays</a:t>
            </a:r>
            <a:r>
              <a:rPr lang="en-GB" baseline="0" dirty="0" smtClean="0"/>
              <a:t> two pieces of text, first styled as “caption”, the second using “</a:t>
            </a:r>
            <a:r>
              <a:rPr lang="en-GB" baseline="0" dirty="0" err="1" smtClean="0"/>
              <a:t>captionsubtle</a:t>
            </a:r>
            <a:r>
              <a:rPr lang="en-GB" baseline="0" dirty="0" smtClean="0"/>
              <a:t>” and text wrapping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784128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the time we get to Wide tile, we can start to incorporate an image and give a hint to layout the</a:t>
            </a:r>
            <a:r>
              <a:rPr lang="en-GB" baseline="0" dirty="0" smtClean="0"/>
              <a:t> address</a:t>
            </a:r>
            <a:r>
              <a:rPr lang="en-GB" dirty="0" smtClean="0"/>
              <a:t> text over a maximum</a:t>
            </a:r>
            <a:r>
              <a:rPr lang="en-GB" baseline="0" dirty="0" smtClean="0"/>
              <a:t> of </a:t>
            </a:r>
            <a:r>
              <a:rPr lang="en-GB" dirty="0" smtClean="0"/>
              <a:t>three lines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21</a:t>
            </a:fld>
            <a:endParaRPr lang="en-US"/>
          </a:p>
        </p:txBody>
      </p:sp>
    </p:spTree>
    <p:extLst>
      <p:ext uri="{BB962C8B-B14F-4D97-AF65-F5344CB8AC3E}">
        <p14:creationId xmlns:p14="http://schemas.microsoft.com/office/powerpoint/2010/main" val="2134679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 desktop, you can have a large tile, and on this we can now incorporate</a:t>
            </a:r>
            <a:r>
              <a:rPr lang="en-GB" baseline="0" dirty="0" smtClean="0"/>
              <a:t> an inline image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1151521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Tiles and Toasts are closely related and use many of the same techniques for defining content and applying updates.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1942418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Toast notifications are common on all mobile platforms. They provide an interruptive notification of some information for the user. In Windows 10, notifications slide in for a few seconds from the bottom right of a desktop of tablet screen, or appear at the top of a phone screen. They are then listed in Action Center.</a:t>
            </a:r>
          </a:p>
          <a:p>
            <a:endParaRPr lang="en-GB" dirty="0" smtClean="0"/>
          </a:p>
          <a:p>
            <a:r>
              <a:rPr lang="en-GB" dirty="0" smtClean="0"/>
              <a:t>In Windows 8.1 and earlier, Toasts simply conveyed information with the goal of the user glancing at it and consuming the information. You can still use toasts in this way in Windows 10.</a:t>
            </a:r>
          </a:p>
          <a:p>
            <a:endParaRPr lang="en-GB" dirty="0" smtClean="0"/>
          </a:p>
          <a:p>
            <a:r>
              <a:rPr lang="en-GB" dirty="0" smtClean="0"/>
              <a:t>In Windows 10, toasts get additional capabilities. They can</a:t>
            </a:r>
            <a:r>
              <a:rPr lang="en-GB" baseline="0" dirty="0" smtClean="0"/>
              <a:t> now be interactive and offer buttons and selectable input allowing the user to perform simple tasks directly from the notification, rather than have to open the app to complete the task.</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24</a:t>
            </a:fld>
            <a:endParaRPr lang="en-US"/>
          </a:p>
        </p:txBody>
      </p:sp>
    </p:spTree>
    <p:extLst>
      <p:ext uri="{BB962C8B-B14F-4D97-AF65-F5344CB8AC3E}">
        <p14:creationId xmlns:p14="http://schemas.microsoft.com/office/powerpoint/2010/main" val="123352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62269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with tile templates, Windows 8.1 templates are still available and you can use them if they meet your needs. These legacy templates do</a:t>
            </a:r>
            <a:r>
              <a:rPr lang="en-GB" baseline="0" dirty="0" smtClean="0"/>
              <a:t> not support the new interactive toast features, though.</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25</a:t>
            </a:fld>
            <a:endParaRPr lang="en-US"/>
          </a:p>
        </p:txBody>
      </p:sp>
    </p:spTree>
    <p:extLst>
      <p:ext uri="{BB962C8B-B14F-4D97-AF65-F5344CB8AC3E}">
        <p14:creationId xmlns:p14="http://schemas.microsoft.com/office/powerpoint/2010/main" val="1429956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a:t>
            </a:r>
            <a:r>
              <a:rPr lang="en-GB" baseline="0" dirty="0" smtClean="0"/>
              <a:t> similar to Tiles, there are a number of methods for sending toast notifications:</a:t>
            </a:r>
          </a:p>
          <a:p>
            <a:pPr marL="171450" indent="-171450">
              <a:buFont typeface="Arial" panose="020B0604020202020204" pitchFamily="34" charset="0"/>
              <a:buChar char="•"/>
            </a:pPr>
            <a:r>
              <a:rPr lang="en-GB" baseline="0" dirty="0" smtClean="0"/>
              <a:t>You can select a template and configure the xml, then apply the update at a pre-set time using a </a:t>
            </a:r>
            <a:r>
              <a:rPr lang="en-GB" baseline="0" dirty="0" err="1" smtClean="0"/>
              <a:t>ScheduledToastNotification</a:t>
            </a:r>
            <a:endParaRPr lang="en-GB" baseline="0" dirty="0" smtClean="0"/>
          </a:p>
          <a:p>
            <a:pPr marL="171450" indent="-171450">
              <a:buFont typeface="Arial" panose="020B0604020202020204" pitchFamily="34" charset="0"/>
              <a:buChar char="•"/>
            </a:pPr>
            <a:r>
              <a:rPr lang="en-GB" baseline="0" dirty="0" smtClean="0"/>
              <a:t>You can send toast notifications directly from your application code or from a background task</a:t>
            </a:r>
          </a:p>
          <a:p>
            <a:pPr marL="171450" indent="-171450">
              <a:buFont typeface="Arial" panose="020B0604020202020204" pitchFamily="34" charset="0"/>
              <a:buChar char="•"/>
            </a:pPr>
            <a:r>
              <a:rPr lang="en-GB" dirty="0" smtClean="0"/>
              <a:t>You can send toasts </a:t>
            </a:r>
            <a:r>
              <a:rPr lang="en-GB" baseline="0" dirty="0" smtClean="0"/>
              <a:t>from a cloud service using push notifications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26</a:t>
            </a:fld>
            <a:endParaRPr lang="en-US"/>
          </a:p>
        </p:txBody>
      </p:sp>
    </p:spTree>
    <p:extLst>
      <p:ext uri="{BB962C8B-B14F-4D97-AF65-F5344CB8AC3E}">
        <p14:creationId xmlns:p14="http://schemas.microsoft.com/office/powerpoint/2010/main" val="3648658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an example</a:t>
            </a:r>
            <a:r>
              <a:rPr lang="en-GB" baseline="0" dirty="0" smtClean="0"/>
              <a:t> of sending a toast using one of the legacy templates.</a:t>
            </a:r>
          </a:p>
          <a:p>
            <a:r>
              <a:rPr lang="en-GB" baseline="0" dirty="0" smtClean="0"/>
              <a:t>&lt;Click&gt;</a:t>
            </a:r>
          </a:p>
          <a:p>
            <a:r>
              <a:rPr lang="en-GB" baseline="0" dirty="0" smtClean="0"/>
              <a:t>This simple template, ToastText01, simply includes a single line of text</a:t>
            </a:r>
          </a:p>
          <a:p>
            <a:r>
              <a:rPr lang="en-GB" baseline="0" dirty="0" smtClean="0"/>
              <a:t>&lt;Click&gt;</a:t>
            </a:r>
          </a:p>
          <a:p>
            <a:r>
              <a:rPr lang="en-GB" baseline="0" dirty="0" smtClean="0"/>
              <a:t>You drill down into the XML to find the text element and append the output text as a child of that element</a:t>
            </a:r>
          </a:p>
          <a:p>
            <a:r>
              <a:rPr lang="en-GB" baseline="0" dirty="0" smtClean="0"/>
              <a:t>&lt;Click&gt;</a:t>
            </a:r>
          </a:p>
          <a:p>
            <a:r>
              <a:rPr lang="en-GB" baseline="0" dirty="0" smtClean="0"/>
              <a:t>Then create a </a:t>
            </a:r>
            <a:r>
              <a:rPr lang="en-GB" baseline="0" dirty="0" err="1" smtClean="0"/>
              <a:t>ToastNotification</a:t>
            </a:r>
            <a:r>
              <a:rPr lang="en-GB" baseline="0" dirty="0" smtClean="0"/>
              <a:t> object using the XML, and use the </a:t>
            </a:r>
            <a:r>
              <a:rPr lang="en-GB" baseline="0" dirty="0" err="1" smtClean="0"/>
              <a:t>ToastNotifiactionManager</a:t>
            </a:r>
            <a:r>
              <a:rPr lang="en-GB" baseline="0" dirty="0" smtClean="0"/>
              <a:t> to send the notification.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27</a:t>
            </a:fld>
            <a:endParaRPr lang="en-US"/>
          </a:p>
        </p:txBody>
      </p:sp>
    </p:spTree>
    <p:extLst>
      <p:ext uri="{BB962C8B-B14F-4D97-AF65-F5344CB8AC3E}">
        <p14:creationId xmlns:p14="http://schemas.microsoft.com/office/powerpoint/2010/main" val="2002704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Glanceable</a:t>
            </a:r>
            <a:r>
              <a:rPr lang="en-GB" dirty="0" smtClean="0"/>
              <a:t> information toasts are useful, but in UWP you can now have Interactive toasts.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28</a:t>
            </a:fld>
            <a:endParaRPr lang="en-US"/>
          </a:p>
        </p:txBody>
      </p:sp>
    </p:spTree>
    <p:extLst>
      <p:ext uri="{BB962C8B-B14F-4D97-AF65-F5344CB8AC3E}">
        <p14:creationId xmlns:p14="http://schemas.microsoft.com/office/powerpoint/2010/main" val="193596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left hand images here – shown for desktop above and below that how it appears on Windows 10 Mobile – are non-interactive. They inform the user of some event. The user can tap on </a:t>
            </a:r>
            <a:r>
              <a:rPr lang="en-GB" dirty="0" err="1" smtClean="0"/>
              <a:t>te</a:t>
            </a:r>
            <a:r>
              <a:rPr lang="en-GB" dirty="0" smtClean="0"/>
              <a:t> toast and launch the app so that they can take additional actions.</a:t>
            </a:r>
          </a:p>
          <a:p>
            <a:endParaRPr lang="en-GB" dirty="0" smtClean="0"/>
          </a:p>
          <a:p>
            <a:r>
              <a:rPr lang="en-GB" dirty="0" smtClean="0"/>
              <a:t>In the middle, we’ve now added an</a:t>
            </a:r>
            <a:r>
              <a:rPr lang="en-GB" baseline="0" dirty="0" smtClean="0"/>
              <a:t> input box and a send button – the user can reply to this message directly from the toast notification, without having to launch the app.</a:t>
            </a:r>
          </a:p>
          <a:p>
            <a:endParaRPr lang="en-GB" baseline="0" dirty="0" smtClean="0"/>
          </a:p>
          <a:p>
            <a:r>
              <a:rPr lang="en-GB" baseline="0" dirty="0" smtClean="0"/>
              <a:t>On the right, there are two buttons. The result is the same – the user can be so much more productive because they can use the interactive toast to get things done directly!</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29</a:t>
            </a:fld>
            <a:endParaRPr lang="en-US"/>
          </a:p>
        </p:txBody>
      </p:sp>
    </p:spTree>
    <p:extLst>
      <p:ext uri="{BB962C8B-B14F-4D97-AF65-F5344CB8AC3E}">
        <p14:creationId xmlns:p14="http://schemas.microsoft.com/office/powerpoint/2010/main" val="4016380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use the same adaptive template we</a:t>
            </a:r>
            <a:r>
              <a:rPr lang="en-GB" baseline="0" dirty="0" smtClean="0"/>
              <a:t> used for Tiles to define toasts. This example isn’t actually an interactive toast – just an information toast – </a:t>
            </a:r>
          </a:p>
          <a:p>
            <a:r>
              <a:rPr lang="en-GB" baseline="0" dirty="0" smtClean="0"/>
              <a:t>&lt;Click&gt;</a:t>
            </a:r>
          </a:p>
          <a:p>
            <a:r>
              <a:rPr lang="en-GB" baseline="0" dirty="0" smtClean="0"/>
              <a:t>but this uses adaptive template xml using the </a:t>
            </a:r>
            <a:r>
              <a:rPr lang="en-GB" baseline="0" dirty="0" err="1" smtClean="0"/>
              <a:t>ToastGeneric</a:t>
            </a:r>
            <a:r>
              <a:rPr lang="en-GB" baseline="0" dirty="0" smtClean="0"/>
              <a:t> binding, indicating that this is defining a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30</a:t>
            </a:fld>
            <a:endParaRPr lang="en-US"/>
          </a:p>
        </p:txBody>
      </p:sp>
    </p:spTree>
    <p:extLst>
      <p:ext uri="{BB962C8B-B14F-4D97-AF65-F5344CB8AC3E}">
        <p14:creationId xmlns:p14="http://schemas.microsoft.com/office/powerpoint/2010/main" val="3012368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example defines two types of interactivity:</a:t>
            </a:r>
          </a:p>
          <a:p>
            <a:r>
              <a:rPr lang="en-GB" dirty="0" smtClean="0"/>
              <a:t>&lt;Click&gt;</a:t>
            </a:r>
          </a:p>
          <a:p>
            <a:r>
              <a:rPr lang="en-GB" dirty="0" smtClean="0"/>
              <a:t>First</a:t>
            </a:r>
            <a:r>
              <a:rPr lang="en-GB" baseline="0" dirty="0" smtClean="0"/>
              <a:t> there is an &lt;input&gt; element defining a user input</a:t>
            </a:r>
          </a:p>
          <a:p>
            <a:r>
              <a:rPr lang="en-GB" baseline="0" dirty="0" smtClean="0"/>
              <a:t>&lt;Click&gt;</a:t>
            </a:r>
          </a:p>
          <a:p>
            <a:r>
              <a:rPr lang="en-GB" baseline="0" dirty="0" smtClean="0"/>
              <a:t>This one is of type “selections” so it is a drop-down list</a:t>
            </a:r>
          </a:p>
          <a:p>
            <a:r>
              <a:rPr lang="en-GB" baseline="0" dirty="0" smtClean="0"/>
              <a:t>&lt;Click&gt;</a:t>
            </a:r>
          </a:p>
          <a:p>
            <a:r>
              <a:rPr lang="en-GB" baseline="0" dirty="0" smtClean="0"/>
              <a:t>Each selectable item is defined, with an ID and the content to display</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31</a:t>
            </a:fld>
            <a:endParaRPr lang="en-US"/>
          </a:p>
        </p:txBody>
      </p:sp>
    </p:spTree>
    <p:extLst>
      <p:ext uri="{BB962C8B-B14F-4D97-AF65-F5344CB8AC3E}">
        <p14:creationId xmlns:p14="http://schemas.microsoft.com/office/powerpoint/2010/main" val="3255360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same example,</a:t>
            </a:r>
            <a:r>
              <a:rPr lang="en-GB" baseline="0" dirty="0" smtClean="0"/>
              <a:t> </a:t>
            </a:r>
          </a:p>
          <a:p>
            <a:r>
              <a:rPr lang="en-GB" baseline="0" dirty="0" smtClean="0"/>
              <a:t>&lt;Click&gt;</a:t>
            </a:r>
          </a:p>
          <a:p>
            <a:r>
              <a:rPr lang="en-GB" baseline="0" dirty="0" smtClean="0"/>
              <a:t>the two buttons at the bottom are defined using &lt;action&gt; elements</a:t>
            </a:r>
          </a:p>
          <a:p>
            <a:r>
              <a:rPr lang="en-GB" baseline="0" dirty="0" smtClean="0"/>
              <a:t>&lt;Click&gt;</a:t>
            </a:r>
          </a:p>
          <a:p>
            <a:r>
              <a:rPr lang="en-GB" baseline="0" dirty="0" smtClean="0"/>
              <a:t>These particular &lt;action&gt; elements are of type “system” with the arguments specified as “snooze” and “dismiss” respectively. The system understands these as buttons that it manages, and these perform the standard snooze and dismiss actions on a reminder.</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32</a:t>
            </a:fld>
            <a:endParaRPr lang="en-US"/>
          </a:p>
        </p:txBody>
      </p:sp>
    </p:spTree>
    <p:extLst>
      <p:ext uri="{BB962C8B-B14F-4D97-AF65-F5344CB8AC3E}">
        <p14:creationId xmlns:p14="http://schemas.microsoft.com/office/powerpoint/2010/main" val="4189443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Windows 10, there are many possibilities for toast notifications to be customized using adaptive templates. </a:t>
            </a:r>
          </a:p>
          <a:p>
            <a:r>
              <a:rPr lang="en-GB" dirty="0" smtClean="0"/>
              <a:t>&lt;Click&gt;</a:t>
            </a:r>
          </a:p>
          <a:p>
            <a:r>
              <a:rPr lang="en-GB" dirty="0" smtClean="0"/>
              <a:t>Here we use a</a:t>
            </a:r>
            <a:r>
              <a:rPr lang="en-GB" baseline="0" dirty="0" smtClean="0"/>
              <a:t> specially prepared image to replace the standard small app logo that normally appears top left on a toast using the placement=“</a:t>
            </a:r>
            <a:r>
              <a:rPr lang="en-GB" baseline="0" dirty="0" err="1" smtClean="0"/>
              <a:t>appLogoOverride</a:t>
            </a:r>
            <a:r>
              <a:rPr lang="en-GB" baseline="0" dirty="0" smtClean="0"/>
              <a:t>” attribute</a:t>
            </a:r>
          </a:p>
          <a:p>
            <a:r>
              <a:rPr lang="en-GB" baseline="0" dirty="0" smtClean="0"/>
              <a:t>&lt;Click&gt;</a:t>
            </a:r>
          </a:p>
          <a:p>
            <a:r>
              <a:rPr lang="en-GB" baseline="0" dirty="0" smtClean="0"/>
              <a:t>What happens when a user makes a selection or clicks a button in an interactive toast? The previous example showed snooze and dismiss buttons that are system managed, but in this example, the apps background task is launched to handle the requested action</a:t>
            </a:r>
          </a:p>
          <a:p>
            <a:r>
              <a:rPr lang="en-GB" baseline="0" dirty="0" smtClean="0"/>
              <a:t>&lt;Click&gt; </a:t>
            </a:r>
          </a:p>
          <a:p>
            <a:r>
              <a:rPr lang="en-GB" baseline="0" dirty="0" smtClean="0"/>
              <a:t>An &lt;action&gt; button can also use a custom image as its content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33</a:t>
            </a:fld>
            <a:endParaRPr lang="en-US"/>
          </a:p>
        </p:txBody>
      </p:sp>
    </p:spTree>
    <p:extLst>
      <p:ext uri="{BB962C8B-B14F-4D97-AF65-F5344CB8AC3E}">
        <p14:creationId xmlns:p14="http://schemas.microsoft.com/office/powerpoint/2010/main" val="3248334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&lt;action&gt; buttons cause some system action to occur or some code to run, and the</a:t>
            </a:r>
            <a:r>
              <a:rPr lang="en-US" baseline="0" dirty="0" smtClean="0"/>
              <a:t> way you select that is with the </a:t>
            </a:r>
            <a:r>
              <a:rPr lang="en-US" baseline="0" dirty="0" err="1" smtClean="0"/>
              <a:t>activationType</a:t>
            </a:r>
            <a:r>
              <a:rPr lang="en-US" baseline="0" dirty="0" smtClean="0"/>
              <a:t> attribute.</a:t>
            </a:r>
          </a:p>
          <a:p>
            <a:r>
              <a:rPr lang="en-US" baseline="0" dirty="0" err="1" smtClean="0"/>
              <a:t>Activationtype</a:t>
            </a:r>
            <a:r>
              <a:rPr lang="en-US" baseline="0" dirty="0" smtClean="0"/>
              <a:t>=“foreground” causes the app to be launched in the foreground</a:t>
            </a:r>
          </a:p>
          <a:p>
            <a:r>
              <a:rPr lang="en-US" baseline="0" dirty="0" smtClean="0"/>
              <a:t>&lt;Click&gt;</a:t>
            </a:r>
          </a:p>
          <a:p>
            <a:r>
              <a:rPr lang="en-US" baseline="0" dirty="0" err="1" smtClean="0"/>
              <a:t>ActivationType</a:t>
            </a:r>
            <a:r>
              <a:rPr lang="en-US" baseline="0" dirty="0" smtClean="0"/>
              <a:t>=“background” launches a background task of your app to execute code to satisfy the requested action</a:t>
            </a:r>
          </a:p>
          <a:p>
            <a:r>
              <a:rPr lang="en-US" baseline="0" dirty="0" smtClean="0"/>
              <a:t>&lt;Click&gt;</a:t>
            </a:r>
          </a:p>
          <a:p>
            <a:r>
              <a:rPr lang="en-US" baseline="0" dirty="0" err="1" smtClean="0"/>
              <a:t>ActivationType</a:t>
            </a:r>
            <a:r>
              <a:rPr lang="en-US" baseline="0" dirty="0" smtClean="0"/>
              <a:t>=“protocol” performs a standard protocol launch, which launches the app the user has configured in their preferred apps for handling whichever URL scheme is being used</a:t>
            </a:r>
          </a:p>
          <a:p>
            <a:r>
              <a:rPr lang="en-US" baseline="0" dirty="0" smtClean="0"/>
              <a:t>&lt;Click&gt;</a:t>
            </a:r>
          </a:p>
          <a:p>
            <a:r>
              <a:rPr lang="en-US" baseline="0" dirty="0" smtClean="0"/>
              <a:t>Finally, </a:t>
            </a:r>
            <a:r>
              <a:rPr lang="en-US" baseline="0" dirty="0" err="1" smtClean="0"/>
              <a:t>activationType</a:t>
            </a:r>
            <a:r>
              <a:rPr lang="en-US" baseline="0" dirty="0" smtClean="0"/>
              <a:t>=“system” is used, as we’ve seen for standard system functions such as Reminder snooze or dismiss</a:t>
            </a: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3/16/2017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85271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当在 </a:t>
            </a:r>
            <a:r>
              <a:rPr lang="en-US" altLang="zh-CN" sz="1200" b="0" i="0" kern="1200" dirty="0" smtClean="0">
                <a:solidFill>
                  <a:schemeClr val="tx1"/>
                </a:solidFill>
                <a:effectLst/>
                <a:latin typeface="+mn-lt"/>
                <a:ea typeface="+mn-ea"/>
                <a:cs typeface="+mn-cs"/>
              </a:rPr>
              <a:t>Visual Studio </a:t>
            </a:r>
            <a:r>
              <a:rPr lang="zh-CN" altLang="en-US" sz="1200" b="0" i="0" kern="1200" dirty="0" smtClean="0">
                <a:solidFill>
                  <a:schemeClr val="tx1"/>
                </a:solidFill>
                <a:effectLst/>
                <a:latin typeface="+mn-lt"/>
                <a:ea typeface="+mn-ea"/>
                <a:cs typeface="+mn-cs"/>
              </a:rPr>
              <a:t>中创建新项目时，它将创建显示应用名称和徽标的简单默认磁贴。</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DisplayName</a:t>
            </a:r>
            <a:r>
              <a:rPr lang="zh-CN" altLang="en-US" sz="1200" b="0" i="0" kern="1200" dirty="0" smtClean="0">
                <a:solidFill>
                  <a:schemeClr val="tx1"/>
                </a:solidFill>
                <a:effectLst/>
                <a:latin typeface="+mn-lt"/>
                <a:ea typeface="+mn-ea"/>
                <a:cs typeface="+mn-cs"/>
              </a:rPr>
              <a:t>：将要在磁贴上显示的名称</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ShortName</a:t>
            </a:r>
            <a:r>
              <a:rPr lang="zh-CN" altLang="en-US" sz="1200" b="0" i="0" kern="1200" dirty="0" smtClean="0">
                <a:solidFill>
                  <a:schemeClr val="tx1"/>
                </a:solidFill>
                <a:effectLst/>
                <a:latin typeface="+mn-lt"/>
                <a:ea typeface="+mn-ea"/>
                <a:cs typeface="+mn-cs"/>
              </a:rPr>
              <a:t>：由于磁贴上容纳显示名称的空间有限，我们也建议指定 </a:t>
            </a:r>
            <a:r>
              <a:rPr lang="en-US" altLang="zh-CN" sz="1200" b="0" i="0" kern="1200" dirty="0" err="1" smtClean="0">
                <a:solidFill>
                  <a:schemeClr val="tx1"/>
                </a:solidFill>
                <a:effectLst/>
                <a:latin typeface="+mn-lt"/>
                <a:ea typeface="+mn-ea"/>
                <a:cs typeface="+mn-cs"/>
              </a:rPr>
              <a:t>ShortName</a:t>
            </a:r>
            <a:r>
              <a:rPr lang="zh-CN" altLang="en-US" sz="1200" b="0" i="0" kern="1200" dirty="0" smtClean="0">
                <a:solidFill>
                  <a:schemeClr val="tx1"/>
                </a:solidFill>
                <a:effectLst/>
                <a:latin typeface="+mn-lt"/>
                <a:ea typeface="+mn-ea"/>
                <a:cs typeface="+mn-cs"/>
              </a:rPr>
              <a:t>，以确保应用名称不会被截断。</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可选择为不同的缩放提供图像，但无需为所有缩放提供。 若要确保应用在一系列设备上具有良好的外观，我们建议提供每个图像的 </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200%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400% </a:t>
            </a:r>
            <a:r>
              <a:rPr lang="zh-CN" altLang="en-US" sz="1200" b="0" i="0" kern="1200" dirty="0" smtClean="0">
                <a:solidFill>
                  <a:schemeClr val="tx1"/>
                </a:solidFill>
                <a:effectLst/>
                <a:latin typeface="+mn-lt"/>
                <a:ea typeface="+mn-ea"/>
                <a:cs typeface="+mn-cs"/>
              </a:rPr>
              <a:t>缩放版本。</a:t>
            </a:r>
            <a:endParaRPr lang="en-US" altLang="zh-CN"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005594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Certain special toast types are associated with common system functions</a:t>
            </a:r>
          </a:p>
          <a:p>
            <a:r>
              <a:rPr lang="en-GB" dirty="0" smtClean="0"/>
              <a:t>&lt;Click&gt;</a:t>
            </a:r>
          </a:p>
          <a:p>
            <a:r>
              <a:rPr lang="en-GB" dirty="0" smtClean="0"/>
              <a:t>You</a:t>
            </a:r>
            <a:r>
              <a:rPr lang="en-GB" baseline="0" dirty="0" smtClean="0"/>
              <a:t> set an Alarm using &lt;toast scenario=“alarm”…</a:t>
            </a:r>
          </a:p>
          <a:p>
            <a:r>
              <a:rPr lang="en-GB" baseline="0" dirty="0" smtClean="0"/>
              <a:t>&lt;Click&gt;</a:t>
            </a:r>
          </a:p>
          <a:p>
            <a:r>
              <a:rPr lang="en-GB" baseline="0" dirty="0" smtClean="0"/>
              <a:t>Similarly for a Reminder</a:t>
            </a:r>
          </a:p>
          <a:p>
            <a:r>
              <a:rPr lang="en-GB" baseline="0" dirty="0" smtClean="0"/>
              <a:t>&lt;Click&gt;</a:t>
            </a:r>
          </a:p>
          <a:p>
            <a:r>
              <a:rPr lang="en-GB" baseline="0" dirty="0" smtClean="0"/>
              <a:t>And if you are creating a VOIP app, you can show an incoming call alert using &lt;toast scenario=“</a:t>
            </a:r>
            <a:r>
              <a:rPr lang="en-GB" baseline="0" dirty="0" err="1" smtClean="0"/>
              <a:t>incomingCall</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35</a:t>
            </a:fld>
            <a:endParaRPr lang="en-US"/>
          </a:p>
        </p:txBody>
      </p:sp>
    </p:spTree>
    <p:extLst>
      <p:ext uri="{BB962C8B-B14F-4D97-AF65-F5344CB8AC3E}">
        <p14:creationId xmlns:p14="http://schemas.microsoft.com/office/powerpoint/2010/main" val="3532385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4176035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Tiles and Toasts are closely related and use many of the same techniques for defining content and applying updates.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38</a:t>
            </a:fld>
            <a:endParaRPr lang="en-US"/>
          </a:p>
        </p:txBody>
      </p:sp>
    </p:spTree>
    <p:extLst>
      <p:ext uri="{BB962C8B-B14F-4D97-AF65-F5344CB8AC3E}">
        <p14:creationId xmlns:p14="http://schemas.microsoft.com/office/powerpoint/2010/main" val="1792162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通知可视化工具是</a:t>
            </a:r>
            <a:r>
              <a:rPr lang="zh-CN" altLang="en-US" sz="1200" b="0" i="0" u="none" strike="noStrike" kern="1200" dirty="0" smtClean="0">
                <a:solidFill>
                  <a:schemeClr val="tx1"/>
                </a:solidFill>
                <a:effectLst/>
                <a:latin typeface="+mn-lt"/>
                <a:ea typeface="+mn-ea"/>
                <a:cs typeface="+mn-cs"/>
                <a:hlinkClick r:id="rId3"/>
              </a:rPr>
              <a:t>应用商店</a:t>
            </a:r>
            <a:r>
              <a:rPr lang="zh-CN" altLang="en-US" sz="1200" b="0" i="0" kern="1200" dirty="0" smtClean="0">
                <a:solidFill>
                  <a:schemeClr val="tx1"/>
                </a:solidFill>
                <a:effectLst/>
                <a:latin typeface="+mn-lt"/>
                <a:ea typeface="+mn-ea"/>
                <a:cs typeface="+mn-cs"/>
              </a:rPr>
              <a:t>中一款新的通用 </a:t>
            </a:r>
            <a:r>
              <a:rPr lang="en-US" altLang="zh-CN" sz="1200" b="0" i="0" kern="1200" dirty="0" smtClean="0">
                <a:solidFill>
                  <a:schemeClr val="tx1"/>
                </a:solidFill>
                <a:effectLst/>
                <a:latin typeface="+mn-lt"/>
                <a:ea typeface="+mn-ea"/>
                <a:cs typeface="+mn-cs"/>
              </a:rPr>
              <a:t>Windows </a:t>
            </a:r>
            <a:r>
              <a:rPr lang="zh-CN" altLang="en-US" sz="1200" b="0" i="0" kern="1200" dirty="0" smtClean="0">
                <a:solidFill>
                  <a:schemeClr val="tx1"/>
                </a:solidFill>
                <a:effectLst/>
                <a:latin typeface="+mn-lt"/>
                <a:ea typeface="+mn-ea"/>
                <a:cs typeface="+mn-cs"/>
              </a:rPr>
              <a:t>平台 </a:t>
            </a:r>
            <a:r>
              <a:rPr lang="en-US" altLang="zh-CN" sz="1200" b="0" i="0" kern="1200" dirty="0" smtClean="0">
                <a:solidFill>
                  <a:schemeClr val="tx1"/>
                </a:solidFill>
                <a:effectLst/>
                <a:latin typeface="+mn-lt"/>
                <a:ea typeface="+mn-ea"/>
                <a:cs typeface="+mn-cs"/>
              </a:rPr>
              <a:t>(UWP) </a:t>
            </a:r>
            <a:r>
              <a:rPr lang="zh-CN" altLang="en-US" sz="1200" b="0" i="0" kern="1200" dirty="0" smtClean="0">
                <a:solidFill>
                  <a:schemeClr val="tx1"/>
                </a:solidFill>
                <a:effectLst/>
                <a:latin typeface="+mn-lt"/>
                <a:ea typeface="+mn-ea"/>
                <a:cs typeface="+mn-cs"/>
              </a:rPr>
              <a:t>应用，可帮助开发人员设计适用于 </a:t>
            </a:r>
            <a:r>
              <a:rPr lang="en-US" altLang="zh-CN" sz="1200" b="0" i="0" kern="1200" dirty="0" smtClean="0">
                <a:solidFill>
                  <a:schemeClr val="tx1"/>
                </a:solidFill>
                <a:effectLst/>
                <a:latin typeface="+mn-lt"/>
                <a:ea typeface="+mn-ea"/>
                <a:cs typeface="+mn-cs"/>
              </a:rPr>
              <a:t>Windows 10 </a:t>
            </a:r>
            <a:r>
              <a:rPr lang="zh-CN" altLang="en-US" sz="1200" b="0" i="0" kern="1200" dirty="0" smtClean="0">
                <a:solidFill>
                  <a:schemeClr val="tx1"/>
                </a:solidFill>
                <a:effectLst/>
                <a:latin typeface="+mn-lt"/>
                <a:ea typeface="+mn-ea"/>
                <a:cs typeface="+mn-cs"/>
              </a:rPr>
              <a:t>的自适应动态磁贴。</a:t>
            </a:r>
            <a:endParaRPr lang="en-US" altLang="zh-CN" sz="1200" b="0" i="0" kern="120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可</a:t>
            </a:r>
            <a:r>
              <a:rPr lang="en-US" altLang="zh-CN" sz="1200" b="0" i="0" kern="1200" dirty="0" smtClean="0">
                <a:solidFill>
                  <a:schemeClr val="tx1"/>
                </a:solidFill>
                <a:effectLst/>
                <a:latin typeface="+mn-lt"/>
                <a:ea typeface="+mn-ea"/>
                <a:cs typeface="+mn-cs"/>
              </a:rPr>
              <a:t>pin to start</a:t>
            </a:r>
            <a:r>
              <a:rPr lang="zh-CN" altLang="en-US" sz="1200" b="0" i="0" kern="1200" dirty="0" smtClean="0">
                <a:solidFill>
                  <a:schemeClr val="tx1"/>
                </a:solidFill>
                <a:effectLst/>
                <a:latin typeface="+mn-lt"/>
                <a:ea typeface="+mn-ea"/>
                <a:cs typeface="+mn-cs"/>
              </a:rPr>
              <a:t>进行预览</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39</a:t>
            </a:fld>
            <a:endParaRPr lang="en-US"/>
          </a:p>
        </p:txBody>
      </p:sp>
    </p:spTree>
    <p:extLst>
      <p:ext uri="{BB962C8B-B14F-4D97-AF65-F5344CB8AC3E}">
        <p14:creationId xmlns:p14="http://schemas.microsoft.com/office/powerpoint/2010/main" val="3712037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update the content of tiles in a</a:t>
            </a:r>
            <a:r>
              <a:rPr lang="en-GB" baseline="0" dirty="0" smtClean="0"/>
              <a:t> number of different ways:</a:t>
            </a:r>
          </a:p>
          <a:p>
            <a:pPr marL="171450" indent="-171450">
              <a:buFont typeface="Arial" panose="020B0604020202020204" pitchFamily="34" charset="0"/>
              <a:buChar char="•"/>
            </a:pPr>
            <a:r>
              <a:rPr lang="en-GB" baseline="0" dirty="0" smtClean="0"/>
              <a:t>You can use the </a:t>
            </a:r>
            <a:r>
              <a:rPr lang="en-GB" baseline="0" dirty="0" err="1" smtClean="0"/>
              <a:t>ScheduledTileNotification</a:t>
            </a:r>
            <a:r>
              <a:rPr lang="en-GB" baseline="0" dirty="0" smtClean="0"/>
              <a:t> class to update the content by applying a tile template at a defined time.</a:t>
            </a:r>
          </a:p>
          <a:p>
            <a:pPr marL="171450" indent="-171450">
              <a:buFont typeface="Arial" panose="020B0604020202020204" pitchFamily="34" charset="0"/>
              <a:buChar char="•"/>
            </a:pPr>
            <a:r>
              <a:rPr lang="en-GB" baseline="0" dirty="0" smtClean="0"/>
              <a:t>You can define a periodic update in the package manifest, or by calling the </a:t>
            </a:r>
            <a:r>
              <a:rPr lang="en-GB" baseline="0" dirty="0" err="1" smtClean="0"/>
              <a:t>StartPeriodicUpdate</a:t>
            </a:r>
            <a:r>
              <a:rPr lang="en-GB" baseline="0" dirty="0" smtClean="0"/>
              <a:t> or </a:t>
            </a:r>
            <a:r>
              <a:rPr lang="en-GB" baseline="0" dirty="0" err="1" smtClean="0"/>
              <a:t>StartPeriodicUpdateBatch</a:t>
            </a:r>
            <a:r>
              <a:rPr lang="en-GB" baseline="0" dirty="0" smtClean="0"/>
              <a:t> APIs. You define the URL on a cloud server and the time interval and the system pulls the tile or badge content found at that URL (defined as XML) and applies it to the tile.</a:t>
            </a:r>
          </a:p>
          <a:p>
            <a:pPr marL="171450" indent="-171450">
              <a:buFont typeface="Arial" panose="020B0604020202020204" pitchFamily="34" charset="0"/>
              <a:buChar char="•"/>
            </a:pPr>
            <a:r>
              <a:rPr lang="en-GB" baseline="0" dirty="0" smtClean="0"/>
              <a:t>You can update a tile or badge directly from code in your foreground app or in a background task</a:t>
            </a:r>
          </a:p>
          <a:p>
            <a:pPr marL="171450" indent="-171450">
              <a:buFont typeface="Arial" panose="020B0604020202020204" pitchFamily="34" charset="0"/>
              <a:buChar char="•"/>
            </a:pPr>
            <a:r>
              <a:rPr lang="en-GB" baseline="0" dirty="0" smtClean="0"/>
              <a:t>You can use Push Notification services to update tile or badge content from a cloud service.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228944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本地发送磁贴通知比较简单</a:t>
            </a:r>
            <a:endParaRPr lang="en-US" altLang="zh-CN"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若要将通知发送到主要磁贴，请使用 </a:t>
            </a:r>
            <a:r>
              <a:rPr lang="en-US" altLang="zh-CN" sz="1200" b="1" i="0" u="none" strike="noStrike" kern="1200" dirty="0" err="1" smtClean="0">
                <a:solidFill>
                  <a:schemeClr val="tx1"/>
                </a:solidFill>
                <a:effectLst/>
                <a:latin typeface="+mn-lt"/>
                <a:ea typeface="+mn-ea"/>
                <a:cs typeface="+mn-cs"/>
                <a:hlinkClick r:id="rId3"/>
              </a:rPr>
              <a:t>TileUpdateManager</a:t>
            </a:r>
            <a:r>
              <a:rPr lang="zh-CN" altLang="en-US" sz="1200" b="0" i="0" kern="1200" dirty="0" smtClean="0">
                <a:solidFill>
                  <a:schemeClr val="tx1"/>
                </a:solidFill>
                <a:effectLst/>
                <a:latin typeface="+mn-lt"/>
                <a:ea typeface="+mn-ea"/>
                <a:cs typeface="+mn-cs"/>
              </a:rPr>
              <a:t> 为主要磁贴创建磁贴更新程序，并通过调用“更新”发送通知。 无论是否可见，你的应用的主要磁贴始终存在，因此你可以向其发送通知，即使它没有固定。 如果用户稍后固定你的主要磁贴，你发送的通知也将随后显示。</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3298929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100" dirty="0" smtClean="0">
                <a:solidFill>
                  <a:schemeClr val="accent1"/>
                </a:solidFill>
              </a:rPr>
              <a:t>利</a:t>
            </a:r>
            <a:r>
              <a:rPr lang="zh-CN" altLang="en-US" dirty="0" smtClean="0">
                <a:solidFill>
                  <a:schemeClr val="accent1"/>
                </a:solidFill>
              </a:rPr>
              <a:t>用代码进行固定到开始菜单</a:t>
            </a:r>
            <a:endParaRPr lang="en-GB" dirty="0" smtClean="0"/>
          </a:p>
          <a:p>
            <a:r>
              <a:rPr lang="zh-CN" altLang="en-US" dirty="0" smtClean="0"/>
              <a:t>配合特定场景进行展示，更丰富灵活性。</a:t>
            </a:r>
            <a:endParaRPr lang="en-US" altLang="zh-CN" dirty="0" smtClean="0"/>
          </a:p>
          <a:p>
            <a:r>
              <a:rPr lang="en-GB" dirty="0" smtClean="0"/>
              <a:t>A </a:t>
            </a:r>
            <a:r>
              <a:rPr lang="en-GB" dirty="0" smtClean="0"/>
              <a:t>good example is</a:t>
            </a:r>
            <a:r>
              <a:rPr lang="en-GB" baseline="0" dirty="0" smtClean="0"/>
              <a:t> an electronic boarding pass in an airline </a:t>
            </a:r>
            <a:r>
              <a:rPr lang="en-GB" baseline="0" dirty="0" smtClean="0"/>
              <a:t>app.</a:t>
            </a:r>
            <a:r>
              <a:rPr lang="zh-CN" altLang="en-US" baseline="0" dirty="0" smtClean="0"/>
              <a:t>展示一个电子登机牌</a:t>
            </a:r>
            <a:endParaRPr lang="en-GB" baseline="0" dirty="0" smtClean="0"/>
          </a:p>
          <a:p>
            <a:r>
              <a:rPr lang="en-GB" baseline="0" dirty="0" smtClean="0"/>
              <a:t>&lt;Click&gt;</a:t>
            </a:r>
          </a:p>
          <a:p>
            <a:r>
              <a:rPr lang="en-GB" baseline="0" dirty="0" smtClean="0"/>
              <a:t>When creating a secondary tile, the first thing to do is check if it already exists or </a:t>
            </a:r>
            <a:r>
              <a:rPr lang="en-GB" baseline="0" dirty="0" smtClean="0"/>
              <a:t>not</a:t>
            </a:r>
            <a:endParaRPr lang="en-GB" baseline="0" dirty="0" smtClean="0"/>
          </a:p>
          <a:p>
            <a:r>
              <a:rPr lang="en-GB" baseline="0" dirty="0" smtClean="0"/>
              <a:t>&lt;Click&gt;</a:t>
            </a:r>
          </a:p>
          <a:p>
            <a:r>
              <a:rPr lang="en-GB" baseline="0" dirty="0" smtClean="0"/>
              <a:t>If not, you can configure a </a:t>
            </a:r>
            <a:r>
              <a:rPr lang="en-GB" baseline="0" dirty="0" err="1" smtClean="0"/>
              <a:t>SecondaryTile</a:t>
            </a:r>
            <a:r>
              <a:rPr lang="en-GB" baseline="0" dirty="0" smtClean="0"/>
              <a:t> object</a:t>
            </a:r>
          </a:p>
          <a:p>
            <a:r>
              <a:rPr lang="en-GB" baseline="0" dirty="0" smtClean="0"/>
              <a:t>&lt;Click&gt;</a:t>
            </a:r>
          </a:p>
          <a:p>
            <a:r>
              <a:rPr lang="en-GB" baseline="0" dirty="0" smtClean="0"/>
              <a:t>Then call </a:t>
            </a:r>
            <a:r>
              <a:rPr lang="en-GB" baseline="0" dirty="0" err="1" smtClean="0"/>
              <a:t>SecondaryTile.RequestCreateAsync</a:t>
            </a:r>
            <a:r>
              <a:rPr lang="en-GB" baseline="0" dirty="0" smtClean="0"/>
              <a:t>() which causes the Pin to Start </a:t>
            </a:r>
            <a:r>
              <a:rPr lang="en-GB" baseline="0" dirty="0" err="1" smtClean="0"/>
              <a:t>flyout</a:t>
            </a:r>
            <a:r>
              <a:rPr lang="en-GB" baseline="0" dirty="0" smtClean="0"/>
              <a:t> to display, through which the user can confirm that they want to create the secondary tile, which in turn creates the tile</a:t>
            </a:r>
            <a:r>
              <a:rPr lang="en-GB" baseline="0" dirty="0" smtClean="0"/>
              <a:t>.</a:t>
            </a:r>
          </a:p>
          <a:p>
            <a:r>
              <a:rPr lang="zh-CN" altLang="en-US" sz="1200" b="0" i="0" kern="1200" dirty="0" smtClean="0">
                <a:solidFill>
                  <a:schemeClr val="tx1"/>
                </a:solidFill>
                <a:effectLst/>
                <a:latin typeface="+mn-lt"/>
                <a:ea typeface="+mn-ea"/>
                <a:cs typeface="+mn-cs"/>
              </a:rPr>
              <a:t>若要将通知发送到辅助磁贴，请首先确保该辅助磁贴存在。 如果你尝试为不存在的辅助磁贴创建磁贴更新程序（例如，如果用户取消固定辅助磁贴），将引发异常。 你可以使用 </a:t>
            </a:r>
            <a:r>
              <a:rPr lang="en-US" altLang="zh-CN" sz="1200" b="1" i="0" u="none" strike="noStrike" kern="1200" dirty="0" err="1" smtClean="0">
                <a:solidFill>
                  <a:schemeClr val="tx1"/>
                </a:solidFill>
                <a:effectLst/>
                <a:latin typeface="+mn-lt"/>
                <a:ea typeface="+mn-ea"/>
                <a:cs typeface="+mn-cs"/>
                <a:hlinkClick r:id="rId3"/>
              </a:rPr>
              <a:t>SecondaryTile.Exists</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tileId</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来查看你的辅助磁贴是否已固定，然后为辅助磁贴创建磁贴更新程序并发送通知。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在大多数情况下，你应当在用户与该内容进行交互后清除通知。 例如，当用户启动你的应用时，你可能需要清除磁贴中的所有通知。 </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071794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begins as a default tile, which is defined in your manifest and displayed when your app is first installed. After your app is installed, you can change your tile's content through notifications. When updating tiles, you work with Tile Templates which</a:t>
            </a:r>
            <a:r>
              <a:rPr lang="en-GB" baseline="0" dirty="0" smtClean="0"/>
              <a:t> are objects that encapsulate the XML you need to update a tile.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2450540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many different possible sizes for a tile, and many different ways you can configure what is displayed on a tile.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18495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Windows 8.1, you would choose a template from the system-provided template </a:t>
            </a:r>
            <a:r>
              <a:rPr lang="en-GB" dirty="0" err="1" smtClean="0"/>
              <a:t>catalog</a:t>
            </a:r>
            <a:r>
              <a:rPr lang="en-GB" dirty="0" smtClean="0"/>
              <a:t> that fits the layout needs of your content. For the complete list of templates, see the </a:t>
            </a:r>
            <a:r>
              <a:rPr lang="en-GB" dirty="0" err="1" smtClean="0"/>
              <a:t>TileTemplateType</a:t>
            </a:r>
            <a:r>
              <a:rPr lang="en-GB" dirty="0" smtClean="0"/>
              <a:t> enumeration</a:t>
            </a:r>
            <a:r>
              <a:rPr lang="en-GB" baseline="0" dirty="0" smtClean="0"/>
              <a:t> – there are over 80 templates available.</a:t>
            </a:r>
          </a:p>
          <a:p>
            <a:endParaRPr lang="en-GB" baseline="0" dirty="0" smtClean="0"/>
          </a:p>
          <a:p>
            <a:r>
              <a:rPr lang="en-GB" baseline="0" dirty="0" smtClean="0"/>
              <a:t>In UWP, the desktop and phone templates from Windows 8.1 have been merged to create a consistent set of templates.</a:t>
            </a:r>
          </a:p>
          <a:p>
            <a:endParaRPr lang="en-GB" baseline="0" dirty="0" smtClean="0"/>
          </a:p>
          <a:p>
            <a:r>
              <a:rPr lang="en-GB" baseline="0" dirty="0" smtClean="0"/>
              <a:t>If one of the system-provided templates meets your needs, go ahead and use it. They are still supported in UWP apps.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2020304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4245363745"/>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9093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63159894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4826151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56358530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174136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theme" Target="../theme/theme2.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image" Target="../media/image5.pn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theme" Target="../theme/theme4.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5" r:id="rId35"/>
    <p:sldLayoutId id="2147485079" r:id="rId36"/>
    <p:sldLayoutId id="2147485080" r:id="rId37"/>
    <p:sldLayoutId id="2147485081" r:id="rId3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5086"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5007" r:id="rId12"/>
    <p:sldLayoutId id="2147483718" r:id="rId13"/>
    <p:sldLayoutId id="2147483719" r:id="rId14"/>
    <p:sldLayoutId id="2147485005" r:id="rId15"/>
    <p:sldLayoutId id="2147485006" r:id="rId16"/>
    <p:sldLayoutId id="2147483720" r:id="rId17"/>
    <p:sldLayoutId id="2147483721" r:id="rId18"/>
    <p:sldLayoutId id="2147483722" r:id="rId19"/>
    <p:sldLayoutId id="2147483723" r:id="rId20"/>
    <p:sldLayoutId id="2147483724"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85.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9.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9.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8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85.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81.xml"/><Relationship Id="rId4" Type="http://schemas.openxmlformats.org/officeDocument/2006/relationships/image" Target="../media/image46.2a233f19-90a9-42a8-803f-2fae49735c0a"/></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89.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453251"/>
            <a:ext cx="8964185" cy="1793090"/>
          </a:xfrm>
        </p:spPr>
        <p:txBody>
          <a:bodyPr/>
          <a:lstStyle/>
          <a:p>
            <a:r>
              <a:rPr lang="en-GB" dirty="0" smtClean="0"/>
              <a:t>Live Tiles and Toast Notifications</a:t>
            </a:r>
            <a:br>
              <a:rPr lang="en-GB" dirty="0" smtClean="0"/>
            </a:br>
            <a:r>
              <a:rPr lang="en-GB" sz="3600" dirty="0" smtClean="0"/>
              <a:t>Developer’s Guide to Windows 10</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Tile templates</a:t>
            </a:r>
            <a:endParaRPr lang="en-US" dirty="0"/>
          </a:p>
        </p:txBody>
      </p:sp>
    </p:spTree>
    <p:extLst>
      <p:ext uri="{BB962C8B-B14F-4D97-AF65-F5344CB8AC3E}">
        <p14:creationId xmlns:p14="http://schemas.microsoft.com/office/powerpoint/2010/main" val="418955528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9921" y="267420"/>
            <a:ext cx="9772160" cy="6323162"/>
          </a:xfrm>
          <a:prstGeom prst="rect">
            <a:avLst/>
          </a:prstGeom>
        </p:spPr>
      </p:pic>
    </p:spTree>
    <p:extLst>
      <p:ext uri="{BB962C8B-B14F-4D97-AF65-F5344CB8AC3E}">
        <p14:creationId xmlns:p14="http://schemas.microsoft.com/office/powerpoint/2010/main" val="100148530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216531" y="3378"/>
            <a:ext cx="4959620" cy="685702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3" name="Title 2"/>
          <p:cNvSpPr>
            <a:spLocks noGrp="1"/>
          </p:cNvSpPr>
          <p:nvPr>
            <p:ph type="title"/>
          </p:nvPr>
        </p:nvSpPr>
        <p:spPr/>
        <p:txBody>
          <a:bodyPr/>
          <a:lstStyle/>
          <a:p>
            <a:r>
              <a:rPr lang="en-US" dirty="0" smtClean="0"/>
              <a:t>Legacy templates</a:t>
            </a:r>
            <a:endParaRPr lang="en-US" dirty="0"/>
          </a:p>
        </p:txBody>
      </p:sp>
      <p:sp>
        <p:nvSpPr>
          <p:cNvPr id="4" name="Text Placeholder 3"/>
          <p:cNvSpPr>
            <a:spLocks noGrp="1"/>
          </p:cNvSpPr>
          <p:nvPr>
            <p:ph type="body" sz="quarter" idx="10"/>
          </p:nvPr>
        </p:nvSpPr>
        <p:spPr>
          <a:xfrm>
            <a:off x="269239" y="1189177"/>
            <a:ext cx="6544499" cy="1985641"/>
          </a:xfrm>
        </p:spPr>
        <p:txBody>
          <a:bodyPr/>
          <a:lstStyle/>
          <a:p>
            <a:r>
              <a:rPr lang="en-US" dirty="0"/>
              <a:t>If </a:t>
            </a:r>
            <a:r>
              <a:rPr lang="en-US" dirty="0" smtClean="0"/>
              <a:t>a </a:t>
            </a:r>
            <a:r>
              <a:rPr lang="en-US" dirty="0"/>
              <a:t>template </a:t>
            </a:r>
            <a:r>
              <a:rPr lang="en-US" dirty="0" smtClean="0"/>
              <a:t>meets </a:t>
            </a:r>
            <a:r>
              <a:rPr lang="en-US" dirty="0"/>
              <a:t>your </a:t>
            </a:r>
            <a:r>
              <a:rPr lang="en-US" dirty="0" smtClean="0"/>
              <a:t>needs, go ahead and use it. </a:t>
            </a:r>
          </a:p>
          <a:p>
            <a:r>
              <a:rPr lang="en-US" dirty="0" smtClean="0"/>
              <a:t>Previous templates remain</a:t>
            </a:r>
          </a:p>
          <a:p>
            <a:pPr lvl="1"/>
            <a:r>
              <a:rPr lang="en-US" dirty="0" smtClean="0"/>
              <a:t>Phone and Windows templates have been merged</a:t>
            </a:r>
          </a:p>
          <a:p>
            <a:pPr lvl="1"/>
            <a:r>
              <a:rPr lang="en-US" dirty="0" smtClean="0"/>
              <a:t>There are over 80 templates available</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14148" y="366215"/>
            <a:ext cx="3361593" cy="3895677"/>
          </a:xfrm>
          <a:prstGeom prst="rect">
            <a:avLst/>
          </a:prstGeom>
        </p:spPr>
      </p:pic>
    </p:spTree>
    <p:extLst>
      <p:ext uri="{BB962C8B-B14F-4D97-AF65-F5344CB8AC3E}">
        <p14:creationId xmlns:p14="http://schemas.microsoft.com/office/powerpoint/2010/main" val="20882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27349" y="180184"/>
            <a:ext cx="11653523" cy="1391407"/>
          </a:xfrm>
        </p:spPr>
        <p:txBody>
          <a:bodyPr/>
          <a:lstStyle/>
          <a:p>
            <a:r>
              <a:rPr lang="en-US" altLang="zh-CN" dirty="0"/>
              <a:t>Special tile templates</a:t>
            </a:r>
          </a:p>
          <a:p>
            <a:endParaRPr lang="zh-CN" altLang="en-US" dirty="0"/>
          </a:p>
        </p:txBody>
      </p:sp>
      <p:sp>
        <p:nvSpPr>
          <p:cNvPr id="4" name="文本框 3"/>
          <p:cNvSpPr txBox="1"/>
          <p:nvPr/>
        </p:nvSpPr>
        <p:spPr>
          <a:xfrm>
            <a:off x="1866123" y="1026367"/>
            <a:ext cx="8612155" cy="1292662"/>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Special tile templates are unique templates that are either animated, or just allow you to do things that aren't possible with adaptive tiles. </a:t>
            </a:r>
            <a:endParaRPr lang="zh-CN" altLang="en-US" sz="2400" dirty="0" err="1" smtClean="0">
              <a:gradFill>
                <a:gsLst>
                  <a:gs pos="2917">
                    <a:schemeClr val="tx1"/>
                  </a:gs>
                  <a:gs pos="30000">
                    <a:schemeClr val="tx1"/>
                  </a:gs>
                </a:gsLst>
                <a:lin ang="5400000" scaled="0"/>
              </a:gradFill>
            </a:endParaRPr>
          </a:p>
        </p:txBody>
      </p:sp>
      <p:sp>
        <p:nvSpPr>
          <p:cNvPr id="5" name="文本框 4"/>
          <p:cNvSpPr txBox="1"/>
          <p:nvPr/>
        </p:nvSpPr>
        <p:spPr>
          <a:xfrm>
            <a:off x="195943" y="2699267"/>
            <a:ext cx="3545633" cy="10372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solidFill>
                  <a:schemeClr val="accent1"/>
                </a:solidFill>
              </a:rPr>
              <a:t>Photos tile template</a:t>
            </a:r>
          </a:p>
          <a:p>
            <a:pPr>
              <a:lnSpc>
                <a:spcPct val="90000"/>
              </a:lnSpc>
              <a:spcAft>
                <a:spcPts val="600"/>
              </a:spcAft>
            </a:pPr>
            <a:endParaRPr lang="zh-CN" altLang="en-US" sz="2400" dirty="0" err="1" smtClean="0">
              <a:gradFill>
                <a:gsLst>
                  <a:gs pos="2917">
                    <a:schemeClr val="tx1"/>
                  </a:gs>
                  <a:gs pos="30000">
                    <a:schemeClr val="tx1"/>
                  </a:gs>
                </a:gsLst>
                <a:lin ang="5400000" scaled="0"/>
              </a:gradFill>
            </a:endParaRPr>
          </a:p>
        </p:txBody>
      </p:sp>
      <p:pic>
        <p:nvPicPr>
          <p:cNvPr id="6" name="图片 5"/>
          <p:cNvPicPr>
            <a:picLocks noChangeAspect="1"/>
          </p:cNvPicPr>
          <p:nvPr/>
        </p:nvPicPr>
        <p:blipFill>
          <a:blip r:embed="rId2"/>
          <a:stretch>
            <a:fillRect/>
          </a:stretch>
        </p:blipFill>
        <p:spPr>
          <a:xfrm>
            <a:off x="3379961" y="3101603"/>
            <a:ext cx="6004386" cy="1187577"/>
          </a:xfrm>
          <a:prstGeom prst="rect">
            <a:avLst/>
          </a:prstGeom>
        </p:spPr>
      </p:pic>
      <p:sp>
        <p:nvSpPr>
          <p:cNvPr id="7" name="文本框 6"/>
          <p:cNvSpPr txBox="1"/>
          <p:nvPr/>
        </p:nvSpPr>
        <p:spPr>
          <a:xfrm>
            <a:off x="1866123" y="4519048"/>
            <a:ext cx="8612155" cy="1625060"/>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The photos tile template lets you display a slideshow of photos on your live tile. The template has a zoom and cross-fade animation that cycles through selected photos and loops indefinitely.</a:t>
            </a:r>
            <a:endParaRPr lang="zh-CN" alt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73294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smtClean="0">
                <a:solidFill>
                  <a:schemeClr val="accent1"/>
                </a:solidFill>
              </a:rPr>
              <a:t>Example</a:t>
            </a:r>
            <a:endParaRPr lang="zh-CN" altLang="en-US" sz="4400" dirty="0">
              <a:solidFill>
                <a:schemeClr val="accent1"/>
              </a:solidFill>
            </a:endParaRPr>
          </a:p>
        </p:txBody>
      </p:sp>
      <p:pic>
        <p:nvPicPr>
          <p:cNvPr id="4" name="图片 3"/>
          <p:cNvPicPr>
            <a:picLocks noChangeAspect="1"/>
          </p:cNvPicPr>
          <p:nvPr/>
        </p:nvPicPr>
        <p:blipFill>
          <a:blip r:embed="rId2"/>
          <a:stretch>
            <a:fillRect/>
          </a:stretch>
        </p:blipFill>
        <p:spPr>
          <a:xfrm>
            <a:off x="1816127" y="1189176"/>
            <a:ext cx="6338827" cy="5242776"/>
          </a:xfrm>
          <a:prstGeom prst="rect">
            <a:avLst/>
          </a:prstGeom>
        </p:spPr>
      </p:pic>
      <p:pic>
        <p:nvPicPr>
          <p:cNvPr id="5" name="图片 4"/>
          <p:cNvPicPr>
            <a:picLocks noChangeAspect="1"/>
          </p:cNvPicPr>
          <p:nvPr/>
        </p:nvPicPr>
        <p:blipFill>
          <a:blip r:embed="rId3"/>
          <a:stretch>
            <a:fillRect/>
          </a:stretch>
        </p:blipFill>
        <p:spPr>
          <a:xfrm>
            <a:off x="4182610" y="2274727"/>
            <a:ext cx="6980525" cy="3558848"/>
          </a:xfrm>
          <a:prstGeom prst="rect">
            <a:avLst/>
          </a:prstGeom>
        </p:spPr>
      </p:pic>
    </p:spTree>
    <p:extLst>
      <p:ext uri="{BB962C8B-B14F-4D97-AF65-F5344CB8AC3E}">
        <p14:creationId xmlns:p14="http://schemas.microsoft.com/office/powerpoint/2010/main" val="125317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Please don’t say</a:t>
            </a:r>
            <a:br>
              <a:rPr lang="en-US" dirty="0" smtClean="0"/>
            </a:br>
            <a:r>
              <a:rPr lang="en-US" dirty="0" smtClean="0"/>
              <a:t>more templates.</a:t>
            </a:r>
            <a:endParaRPr lang="en-US" dirty="0"/>
          </a:p>
        </p:txBody>
      </p:sp>
    </p:spTree>
    <p:extLst>
      <p:ext uri="{BB962C8B-B14F-4D97-AF65-F5344CB8AC3E}">
        <p14:creationId xmlns:p14="http://schemas.microsoft.com/office/powerpoint/2010/main" val="41205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templates</a:t>
            </a:r>
            <a:endParaRPr lang="en-US" dirty="0"/>
          </a:p>
        </p:txBody>
      </p:sp>
    </p:spTree>
    <p:extLst>
      <p:ext uri="{BB962C8B-B14F-4D97-AF65-F5344CB8AC3E}">
        <p14:creationId xmlns:p14="http://schemas.microsoft.com/office/powerpoint/2010/main" val="77096309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tiles</a:t>
            </a:r>
            <a:endParaRPr lang="en-US" dirty="0"/>
          </a:p>
        </p:txBody>
      </p:sp>
      <p:sp>
        <p:nvSpPr>
          <p:cNvPr id="4" name="Text Placeholder 3"/>
          <p:cNvSpPr>
            <a:spLocks noGrp="1"/>
          </p:cNvSpPr>
          <p:nvPr>
            <p:ph type="body" sz="quarter" idx="10"/>
          </p:nvPr>
        </p:nvSpPr>
        <p:spPr/>
        <p:txBody>
          <a:bodyPr/>
          <a:lstStyle/>
          <a:p>
            <a:pPr>
              <a:spcBef>
                <a:spcPts val="400"/>
              </a:spcBef>
            </a:pPr>
            <a:r>
              <a:rPr lang="en-US" sz="1961" dirty="0">
                <a:solidFill>
                  <a:schemeClr val="accent1"/>
                </a:solidFill>
              </a:rPr>
              <a:t>&lt;tile&gt;</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   &lt;binding template="</a:t>
            </a:r>
            <a:r>
              <a:rPr lang="en-US" sz="1961" dirty="0" err="1">
                <a:solidFill>
                  <a:schemeClr val="accent1"/>
                </a:solidFill>
              </a:rPr>
              <a:t>TileMedium</a:t>
            </a:r>
            <a:r>
              <a:rPr lang="en-US" sz="1961" dirty="0">
                <a:solidFill>
                  <a:schemeClr val="accent1"/>
                </a:solidFill>
              </a:rPr>
              <a:t>"&gt;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&lt;text hint-style="subtitle"&gt;</a:t>
            </a:r>
            <a:r>
              <a:rPr lang="en-US" sz="1961" dirty="0">
                <a:solidFill>
                  <a:schemeClr val="accent6"/>
                </a:solidFill>
              </a:rPr>
              <a:t>John Doe</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Photos from our trip</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Thought you might…</a:t>
            </a:r>
            <a:r>
              <a:rPr lang="en-US" sz="1961" dirty="0">
                <a:solidFill>
                  <a:schemeClr val="accent1"/>
                </a:solidFill>
              </a:rPr>
              <a:t>&lt;/text&gt;</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&lt;/binding&gt;   </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&lt;/tile&gt;</a:t>
            </a:r>
          </a:p>
          <a:p>
            <a:pPr>
              <a:spcBef>
                <a:spcPts val="400"/>
              </a:spcBef>
            </a:pPr>
            <a:endParaRPr lang="en-US" sz="1961" dirty="0">
              <a:solidFill>
                <a:schemeClr val="accent1"/>
              </a:solidFill>
            </a:endParaRPr>
          </a:p>
        </p:txBody>
      </p:sp>
      <p:pic>
        <p:nvPicPr>
          <p:cNvPr id="6" name="Picture 5"/>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rgbClr val="202124"/>
                  </a:solidFill>
                  <a:latin typeface="Segoe UI Light" panose="020B0502040204020203" pitchFamily="34" charset="0"/>
                  <a:cs typeface="Segoe UI Light" panose="020B0502040204020203" pitchFamily="34" charset="0"/>
                </a:rPr>
                <a:t>Min. Med Size</a:t>
              </a:r>
            </a:p>
          </p:txBody>
        </p:sp>
        <p:sp>
          <p:nvSpPr>
            <p:cNvPr id="9" name="Subtitle 2"/>
            <p:cNvSpPr txBox="1">
              <a:spLocks/>
            </p:cNvSpPr>
            <p:nvPr/>
          </p:nvSpPr>
          <p:spPr>
            <a:xfrm>
              <a:off x="4920343" y="5662722"/>
              <a:ext cx="911022" cy="26331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rgbClr val="202124"/>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sp>
        <p:nvSpPr>
          <p:cNvPr id="11" name="Rectangle 10"/>
          <p:cNvSpPr/>
          <p:nvPr/>
        </p:nvSpPr>
        <p:spPr bwMode="auto">
          <a:xfrm>
            <a:off x="1912684" y="1785555"/>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435599" y="2457873"/>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16259" y="4079126"/>
            <a:ext cx="306278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744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tiles</a:t>
            </a:r>
            <a:endParaRPr lang="en-US" dirty="0"/>
          </a:p>
        </p:txBody>
      </p:sp>
      <p:sp>
        <p:nvSpPr>
          <p:cNvPr id="3" name="Text Placeholder 2"/>
          <p:cNvSpPr>
            <a:spLocks noGrp="1"/>
          </p:cNvSpPr>
          <p:nvPr>
            <p:ph type="body" sz="quarter" idx="10"/>
          </p:nvPr>
        </p:nvSpPr>
        <p:spPr/>
        <p:txBody>
          <a:bodyPr/>
          <a:lstStyle/>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&lt;tile&gt;</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&lt;binding template="</a:t>
            </a:r>
            <a:r>
              <a:rPr lang="en-US" sz="1961" dirty="0" err="1">
                <a:solidFill>
                  <a:schemeClr val="accent1"/>
                </a:solidFill>
              </a:rPr>
              <a:t>TileMedium</a:t>
            </a:r>
            <a:r>
              <a:rPr lang="en-US" sz="1961" dirty="0">
                <a:solidFill>
                  <a:schemeClr val="accent1"/>
                </a:solidFill>
              </a:rPr>
              <a:t>"&gt;</a:t>
            </a:r>
          </a:p>
          <a:p>
            <a:pPr defTabSz="914367">
              <a:spcBef>
                <a:spcPts val="0"/>
              </a:spcBef>
              <a:spcAft>
                <a:spcPts val="588"/>
              </a:spcAft>
            </a:pPr>
            <a:r>
              <a:rPr lang="en-US" sz="1961" dirty="0">
                <a:solidFill>
                  <a:schemeClr val="accent1"/>
                </a:solidFill>
              </a:rPr>
              <a:t>  &lt;image source="Assets\image.png" placement="background" /&gt;</a:t>
            </a:r>
          </a:p>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  &lt;text hint-wrap="true"&gt;</a:t>
            </a:r>
          </a:p>
          <a:p>
            <a:pPr defTabSz="914367">
              <a:spcBef>
                <a:spcPts val="0"/>
              </a:spcBef>
              <a:spcAft>
                <a:spcPts val="588"/>
              </a:spcAft>
            </a:pPr>
            <a:r>
              <a:rPr lang="en-US" sz="1961" dirty="0">
                <a:solidFill>
                  <a:schemeClr val="accent1"/>
                </a:solidFill>
              </a:rPr>
              <a:t>	</a:t>
            </a:r>
            <a:r>
              <a:rPr lang="en-US" sz="1961" dirty="0">
                <a:solidFill>
                  <a:schemeClr val="accent6"/>
                </a:solidFill>
              </a:rPr>
              <a:t>Microsoft HoloLens: A </a:t>
            </a:r>
          </a:p>
          <a:p>
            <a:pPr defTabSz="914367">
              <a:spcBef>
                <a:spcPts val="0"/>
              </a:spcBef>
              <a:spcAft>
                <a:spcPts val="588"/>
              </a:spcAft>
            </a:pPr>
            <a:r>
              <a:rPr lang="en-US" sz="1961" dirty="0">
                <a:solidFill>
                  <a:schemeClr val="accent6"/>
                </a:solidFill>
              </a:rPr>
              <a:t>	Sensational Vision of the PC’s Future</a:t>
            </a:r>
          </a:p>
          <a:p>
            <a:pPr defTabSz="914367">
              <a:spcBef>
                <a:spcPts val="0"/>
              </a:spcBef>
              <a:spcAft>
                <a:spcPts val="588"/>
              </a:spcAft>
            </a:pPr>
            <a:r>
              <a:rPr lang="en-US" sz="1961" dirty="0">
                <a:solidFill>
                  <a:schemeClr val="accent1"/>
                </a:solidFill>
              </a:rPr>
              <a:t>  &lt;/text&gt;</a:t>
            </a:r>
          </a:p>
          <a:p>
            <a:pPr defTabSz="914367">
              <a:spcBef>
                <a:spcPts val="0"/>
              </a:spcBef>
              <a:spcAft>
                <a:spcPts val="588"/>
              </a:spcAft>
            </a:pPr>
            <a:r>
              <a:rPr lang="en-US" sz="1961" dirty="0">
                <a:solidFill>
                  <a:schemeClr val="accent1"/>
                </a:solidFill>
              </a:rPr>
              <a:t>&lt;/binding&gt;   </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&lt;/tile&gt;</a:t>
            </a:r>
          </a:p>
          <a:p>
            <a:endParaRPr lang="en-US" sz="1961" dirty="0">
              <a:solidFill>
                <a:schemeClr val="accent1"/>
              </a:solidFill>
            </a:endParaRPr>
          </a:p>
          <a:p>
            <a:endParaRPr lang="en-US" sz="1961" dirty="0">
              <a:solidFill>
                <a:schemeClr val="accent1"/>
              </a:solidFill>
            </a:endParaRPr>
          </a:p>
        </p:txBody>
      </p:sp>
      <p:grpSp>
        <p:nvGrpSpPr>
          <p:cNvPr id="4" name="Wrap Image"/>
          <p:cNvGrpSpPr/>
          <p:nvPr/>
        </p:nvGrpSpPr>
        <p:grpSpPr>
          <a:xfrm>
            <a:off x="5943590" y="3279596"/>
            <a:ext cx="5529845" cy="2746501"/>
            <a:chOff x="6212340" y="3215107"/>
            <a:chExt cx="5765079" cy="2863335"/>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12340" y="3215107"/>
              <a:ext cx="5765079" cy="2590476"/>
            </a:xfrm>
            <a:prstGeom prst="rect">
              <a:avLst/>
            </a:prstGeom>
          </p:spPr>
        </p:pic>
        <p:grpSp>
          <p:nvGrpSpPr>
            <p:cNvPr id="6" name="Group 5"/>
            <p:cNvGrpSpPr/>
            <p:nvPr/>
          </p:nvGrpSpPr>
          <p:grpSpPr>
            <a:xfrm>
              <a:off x="6369321" y="5815123"/>
              <a:ext cx="5451115" cy="263319"/>
              <a:chOff x="380250" y="5662722"/>
              <a:chExt cx="5451115" cy="263319"/>
            </a:xfrm>
          </p:grpSpPr>
          <p:sp>
            <p:nvSpPr>
              <p:cNvPr id="7"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Min. Med Size</a:t>
                </a:r>
              </a:p>
            </p:txBody>
          </p:sp>
          <p:sp>
            <p:nvSpPr>
              <p:cNvPr id="8" name="Subtitle 2"/>
              <p:cNvSpPr txBox="1">
                <a:spLocks/>
              </p:cNvSpPr>
              <p:nvPr/>
            </p:nvSpPr>
            <p:spPr>
              <a:xfrm>
                <a:off x="4920343" y="5662722"/>
                <a:ext cx="911022"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chemeClr val="accent1"/>
                    </a:solidFill>
                    <a:latin typeface="Segoe UI Light" panose="020B0502040204020203" pitchFamily="34" charset="0"/>
                    <a:cs typeface="Segoe UI Light" panose="020B0502040204020203" pitchFamily="34" charset="0"/>
                  </a:rPr>
                  <a:t>Max Med. Size</a:t>
                </a:r>
              </a:p>
            </p:txBody>
          </p:sp>
          <p:cxnSp>
            <p:nvCxnSpPr>
              <p:cNvPr id="9" name="Straight Arrow Connector 8"/>
              <p:cNvCxnSpPr/>
              <p:nvPr/>
            </p:nvCxnSpPr>
            <p:spPr>
              <a:xfrm>
                <a:off x="1377520" y="5727977"/>
                <a:ext cx="3477227"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0" name="Rectangle 9"/>
          <p:cNvSpPr/>
          <p:nvPr/>
        </p:nvSpPr>
        <p:spPr bwMode="auto">
          <a:xfrm>
            <a:off x="577969" y="2562429"/>
            <a:ext cx="8282007" cy="49306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328469" y="3279596"/>
            <a:ext cx="2734574" cy="42976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501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Small Tile</a:t>
            </a:r>
            <a:endParaRPr lang="en-US" dirty="0"/>
          </a:p>
        </p:txBody>
      </p:sp>
      <p:sp>
        <p:nvSpPr>
          <p:cNvPr id="4" name="Text Placeholder 3"/>
          <p:cNvSpPr>
            <a:spLocks noGrp="1"/>
          </p:cNvSpPr>
          <p:nvPr>
            <p:ph type="body" sz="quarter" idx="10"/>
          </p:nvPr>
        </p:nvSpPr>
        <p:spPr/>
        <p:txBody>
          <a:bodyPr/>
          <a:lstStyle/>
          <a:p>
            <a:endParaRPr lang="en-US" sz="1961" dirty="0">
              <a:latin typeface="Consolas" panose="020B0609020204030204" pitchFamily="49" charset="0"/>
              <a:cs typeface="Consolas" panose="020B0609020204030204" pitchFamily="49" charset="0"/>
            </a:endParaRP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TileSmall</a:t>
            </a:r>
            <a:r>
              <a:rPr lang="en-US" sz="1961" dirty="0">
                <a:latin typeface="Consolas" panose="020B0609020204030204" pitchFamily="49" charset="0"/>
                <a:cs typeface="Consolas" panose="020B0609020204030204" pitchFamily="49" charset="0"/>
              </a:rPr>
              <a:t>" </a:t>
            </a:r>
          </a:p>
          <a:p>
            <a:r>
              <a:rPr lang="en-US" sz="1961" dirty="0">
                <a:latin typeface="Consolas" panose="020B0609020204030204" pitchFamily="49" charset="0"/>
                <a:cs typeface="Consolas" panose="020B0609020204030204" pitchFamily="49" charset="0"/>
              </a:rPr>
              <a:t>    branding="none" hint-</a:t>
            </a:r>
            <a:r>
              <a:rPr lang="en-US" sz="1961" dirty="0" err="1">
                <a:latin typeface="Consolas" panose="020B0609020204030204" pitchFamily="49" charset="0"/>
                <a:cs typeface="Consolas" panose="020B0609020204030204" pitchFamily="49" charset="0"/>
              </a:rPr>
              <a:t>textStacking</a:t>
            </a:r>
            <a:r>
              <a:rPr lang="en-US" sz="1961" dirty="0">
                <a:latin typeface="Consolas" panose="020B0609020204030204" pitchFamily="49" charset="0"/>
                <a:cs typeface="Consolas" panose="020B0609020204030204" pitchFamily="49" charset="0"/>
              </a:rPr>
              <a:t>="center"&gt;</a:t>
            </a: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9" name="Rectangle 8"/>
          <p:cNvSpPr/>
          <p:nvPr/>
        </p:nvSpPr>
        <p:spPr bwMode="auto">
          <a:xfrm>
            <a:off x="8112956" y="1710852"/>
            <a:ext cx="896425"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17558" y="1468781"/>
            <a:ext cx="3010619" cy="48414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97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Agenda</a:t>
            </a:r>
            <a:endParaRPr lang="en-GB" dirty="0"/>
          </a:p>
        </p:txBody>
      </p:sp>
      <p:sp>
        <p:nvSpPr>
          <p:cNvPr id="2" name="Text Placeholder 1"/>
          <p:cNvSpPr>
            <a:spLocks noGrp="1"/>
          </p:cNvSpPr>
          <p:nvPr>
            <p:ph type="body" sz="quarter" idx="10"/>
          </p:nvPr>
        </p:nvSpPr>
        <p:spPr>
          <a:xfrm>
            <a:off x="269239" y="1189177"/>
            <a:ext cx="11653523" cy="3382529"/>
          </a:xfrm>
        </p:spPr>
        <p:txBody>
          <a:bodyPr/>
          <a:lstStyle/>
          <a:p>
            <a:r>
              <a:rPr lang="en-US" dirty="0"/>
              <a:t>Tile basics</a:t>
            </a:r>
          </a:p>
          <a:p>
            <a:r>
              <a:rPr lang="en-US" dirty="0"/>
              <a:t>Tile templates</a:t>
            </a:r>
          </a:p>
          <a:p>
            <a:r>
              <a:rPr lang="en-US" dirty="0"/>
              <a:t>Adaptive templates</a:t>
            </a:r>
          </a:p>
          <a:p>
            <a:r>
              <a:rPr lang="en-US" dirty="0" smtClean="0"/>
              <a:t>Toast</a:t>
            </a:r>
            <a:endParaRPr lang="en-US" dirty="0"/>
          </a:p>
          <a:p>
            <a:r>
              <a:rPr lang="en-US" dirty="0"/>
              <a:t>Interactive </a:t>
            </a:r>
            <a:r>
              <a:rPr lang="en-US" dirty="0" smtClean="0"/>
              <a:t>toast</a:t>
            </a:r>
          </a:p>
        </p:txBody>
      </p:sp>
    </p:spTree>
    <p:extLst>
      <p:ext uri="{BB962C8B-B14F-4D97-AF65-F5344CB8AC3E}">
        <p14:creationId xmlns:p14="http://schemas.microsoft.com/office/powerpoint/2010/main" val="304534117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Medium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TileMedium</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branding="Name"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hint-wrap="true"&gt;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8785275" y="1262640"/>
            <a:ext cx="134463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95788" y="1501974"/>
            <a:ext cx="3029349" cy="49523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77139" y="2458528"/>
            <a:ext cx="3150118" cy="463088"/>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954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3500"/>
                            </p:stCondLst>
                            <p:childTnLst>
                              <p:par>
                                <p:cTn id="13" presetID="22" presetClass="entr" presetSubtype="8" fill="hold" grpId="0"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Wide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TileWide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9831103" y="1262640"/>
            <a:ext cx="236089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5948" y="1474290"/>
            <a:ext cx="2839747"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761898" y="4376274"/>
            <a:ext cx="25821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3500"/>
                            </p:stCondLst>
                            <p:childTnLst>
                              <p:par>
                                <p:cTn id="13" presetID="22" presetClass="entr" presetSubtype="8" fill="hold" grpId="0"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Large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TileLarge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="http://map.jpg"/&gt;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8038254" y="2457873"/>
            <a:ext cx="2360897" cy="253987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489091" y="1474290"/>
            <a:ext cx="300882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72015" y="5641246"/>
            <a:ext cx="687259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422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3500"/>
                            </p:stCondLst>
                            <p:childTnLst>
                              <p:par>
                                <p:cTn id="13" presetID="22" presetClass="entr" presetSubtype="8" fill="hold" grpId="0"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Toast</a:t>
            </a:r>
            <a:endParaRPr lang="en-US" dirty="0"/>
          </a:p>
        </p:txBody>
      </p:sp>
    </p:spTree>
    <p:extLst>
      <p:ext uri="{BB962C8B-B14F-4D97-AF65-F5344CB8AC3E}">
        <p14:creationId xmlns:p14="http://schemas.microsoft.com/office/powerpoint/2010/main" val="364223882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16531" y="3728121"/>
            <a:ext cx="4977734" cy="3129394"/>
          </a:xfrm>
          <a:prstGeom prst="rect">
            <a:avLst/>
          </a:prstGeom>
        </p:spPr>
      </p:pic>
      <p:sp>
        <p:nvSpPr>
          <p:cNvPr id="3" name="Title 2"/>
          <p:cNvSpPr>
            <a:spLocks noGrp="1"/>
          </p:cNvSpPr>
          <p:nvPr>
            <p:ph type="title"/>
          </p:nvPr>
        </p:nvSpPr>
        <p:spPr/>
        <p:txBody>
          <a:bodyPr/>
          <a:lstStyle/>
          <a:p>
            <a:r>
              <a:rPr lang="en-US" smtClean="0"/>
              <a:t>Toasts</a:t>
            </a:r>
            <a:endParaRPr lang="en-US" dirty="0"/>
          </a:p>
        </p:txBody>
      </p:sp>
      <p:sp>
        <p:nvSpPr>
          <p:cNvPr id="4" name="Text Placeholder 3"/>
          <p:cNvSpPr>
            <a:spLocks noGrp="1"/>
          </p:cNvSpPr>
          <p:nvPr>
            <p:ph type="body" sz="quarter" idx="10"/>
          </p:nvPr>
        </p:nvSpPr>
        <p:spPr>
          <a:xfrm>
            <a:off x="269240" y="1189175"/>
            <a:ext cx="6287007" cy="3394968"/>
          </a:xfrm>
        </p:spPr>
        <p:txBody>
          <a:bodyPr/>
          <a:lstStyle/>
          <a:p>
            <a:r>
              <a:rPr lang="en-US" dirty="0" smtClean="0"/>
              <a:t>Glance (consume)</a:t>
            </a:r>
          </a:p>
          <a:p>
            <a:pPr lvl="1"/>
            <a:r>
              <a:rPr lang="en-US" dirty="0" smtClean="0"/>
              <a:t>See new information from your apps.</a:t>
            </a:r>
          </a:p>
          <a:p>
            <a:endParaRPr lang="en-US" dirty="0" smtClean="0"/>
          </a:p>
          <a:p>
            <a:r>
              <a:rPr lang="en-US" dirty="0" smtClean="0"/>
              <a:t>Act (chase, or take actions)</a:t>
            </a:r>
          </a:p>
          <a:p>
            <a:pPr lvl="1"/>
            <a:r>
              <a:rPr lang="en-US" dirty="0" smtClean="0"/>
              <a:t>Toasts invite you to begin or complete a task. </a:t>
            </a:r>
          </a:p>
          <a:p>
            <a:pPr lvl="1"/>
            <a:r>
              <a:rPr lang="en-US" dirty="0" smtClean="0"/>
              <a:t>The toast is the app’s door by chasing (clicking) it.  </a:t>
            </a:r>
          </a:p>
          <a:p>
            <a:pPr lvl="1"/>
            <a:r>
              <a:rPr lang="en-US" dirty="0" smtClean="0"/>
              <a:t>Additional actions enable users to perform simple tasks without context switching.</a:t>
            </a: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16531" y="-7295"/>
            <a:ext cx="4977734" cy="3734795"/>
          </a:xfrm>
          <a:prstGeom prst="rect">
            <a:avLst/>
          </a:prstGeom>
        </p:spPr>
      </p:pic>
    </p:spTree>
    <p:extLst>
      <p:ext uri="{BB962C8B-B14F-4D97-AF65-F5344CB8AC3E}">
        <p14:creationId xmlns:p14="http://schemas.microsoft.com/office/powerpoint/2010/main" val="336314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Toast templates</a:t>
            </a:r>
            <a:endParaRPr lang="en-US" dirty="0"/>
          </a:p>
        </p:txBody>
      </p:sp>
      <p:sp>
        <p:nvSpPr>
          <p:cNvPr id="4" name="Text Placeholder 3"/>
          <p:cNvSpPr>
            <a:spLocks noGrp="1"/>
          </p:cNvSpPr>
          <p:nvPr>
            <p:ph type="body" sz="quarter" idx="10"/>
          </p:nvPr>
        </p:nvSpPr>
        <p:spPr>
          <a:xfrm>
            <a:off x="269240" y="1189175"/>
            <a:ext cx="5738367" cy="1877004"/>
          </a:xfrm>
        </p:spPr>
        <p:txBody>
          <a:bodyPr/>
          <a:lstStyle/>
          <a:p>
            <a:r>
              <a:rPr lang="en-US" dirty="0" smtClean="0"/>
              <a:t>If a template meets your needs, </a:t>
            </a:r>
            <a:br>
              <a:rPr lang="en-US" dirty="0" smtClean="0"/>
            </a:br>
            <a:r>
              <a:rPr lang="en-US" dirty="0" smtClean="0"/>
              <a:t>go ahead and use it. </a:t>
            </a:r>
          </a:p>
          <a:p>
            <a:r>
              <a:rPr lang="en-US" dirty="0" smtClean="0"/>
              <a:t>Previous templates remain</a:t>
            </a:r>
          </a:p>
          <a:p>
            <a:pPr lvl="1"/>
            <a:r>
              <a:rPr lang="en-US" dirty="0" smtClean="0"/>
              <a:t>Phone and Windows templates have been merged</a:t>
            </a:r>
          </a:p>
          <a:p>
            <a:r>
              <a:rPr lang="en-US" dirty="0" smtClean="0"/>
              <a:t>Adaptive template</a:t>
            </a:r>
          </a:p>
          <a:p>
            <a:pPr lvl="1"/>
            <a:r>
              <a:rPr lang="en-US" dirty="0" smtClean="0"/>
              <a:t>Same XML syntax as tiles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17723" y="3951915"/>
            <a:ext cx="4772855" cy="1115732"/>
          </a:xfrm>
          <a:prstGeom prst="rect">
            <a:avLst/>
          </a:prstGeom>
          <a:ln>
            <a:solidFill>
              <a:schemeClr val="tx1"/>
            </a:solidFill>
          </a:ln>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17723" y="5260478"/>
            <a:ext cx="4780969" cy="1117629"/>
          </a:xfrm>
          <a:prstGeom prst="rect">
            <a:avLst/>
          </a:prstGeom>
          <a:ln>
            <a:solidFill>
              <a:schemeClr val="tx1"/>
            </a:solidFill>
          </a:ln>
        </p:spPr>
      </p:pic>
    </p:spTree>
    <p:extLst>
      <p:ext uri="{BB962C8B-B14F-4D97-AF65-F5344CB8AC3E}">
        <p14:creationId xmlns:p14="http://schemas.microsoft.com/office/powerpoint/2010/main" val="122873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Sending toast</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“ScheduledToastNotification”</a:t>
            </a:r>
          </a:p>
          <a:p>
            <a:pPr lvl="1"/>
            <a:r>
              <a:rPr lang="en-US" smtClean="0"/>
              <a:t>Toast can also be set to be recurring.</a:t>
            </a:r>
          </a:p>
          <a:p>
            <a:r>
              <a:rPr lang="en-US" smtClean="0"/>
              <a:t>Local</a:t>
            </a:r>
          </a:p>
          <a:p>
            <a:pPr lvl="1"/>
            <a:r>
              <a:rPr lang="en-US" smtClean="0"/>
              <a:t>Send from (foreground/background) app</a:t>
            </a:r>
          </a:p>
          <a:p>
            <a:pPr lvl="1"/>
            <a:r>
              <a:rPr lang="en-US" smtClean="0"/>
              <a:t>This includes desktop apps with “AppUserModelID”</a:t>
            </a:r>
          </a:p>
          <a:p>
            <a:r>
              <a:rPr lang="en-US" smtClean="0"/>
              <a:t>Push</a:t>
            </a:r>
          </a:p>
          <a:p>
            <a:pPr lvl="1"/>
            <a:r>
              <a:rPr lang="en-US" smtClean="0"/>
              <a:t>Use push services</a:t>
            </a:r>
            <a:endParaRPr lang="en-US" dirty="0"/>
          </a:p>
        </p:txBody>
      </p:sp>
    </p:spTree>
    <p:extLst>
      <p:ext uri="{BB962C8B-B14F-4D97-AF65-F5344CB8AC3E}">
        <p14:creationId xmlns:p14="http://schemas.microsoft.com/office/powerpoint/2010/main" val="411337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Sending toast</a:t>
            </a:r>
            <a:endParaRPr lang="en-US" dirty="0"/>
          </a:p>
        </p:txBody>
      </p:sp>
      <p:sp>
        <p:nvSpPr>
          <p:cNvPr id="5" name="Text Placeholder 4"/>
          <p:cNvSpPr>
            <a:spLocks noGrp="1"/>
          </p:cNvSpPr>
          <p:nvPr>
            <p:ph type="body" sz="quarter" idx="10"/>
          </p:nvPr>
        </p:nvSpPr>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template = </a:t>
            </a:r>
            <a:r>
              <a:rPr lang="en-US" sz="1961" dirty="0">
                <a:solidFill>
                  <a:srgbClr val="2B91AF"/>
                </a:solidFill>
                <a:highlight>
                  <a:srgbClr val="FFFFFF"/>
                </a:highlight>
              </a:rPr>
              <a:t>ToastTemplateType</a:t>
            </a:r>
            <a:r>
              <a:rPr lang="en-US" sz="1961" dirty="0">
                <a:solidFill>
                  <a:srgbClr val="000000"/>
                </a:solidFill>
                <a:highlight>
                  <a:srgbClr val="FFFFFF"/>
                </a:highlight>
              </a:rPr>
              <a:t>.ToastText01;</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(template);</a:t>
            </a:r>
          </a:p>
          <a:p>
            <a:pPr>
              <a:spcBef>
                <a:spcPts val="400"/>
              </a:spcBef>
            </a:pPr>
            <a:r>
              <a:rPr lang="en-US" sz="1961" dirty="0" err="1">
                <a:solidFill>
                  <a:srgbClr val="000000"/>
                </a:solidFill>
                <a:highlight>
                  <a:srgbClr val="FFFFFF"/>
                </a:highlight>
              </a:rPr>
              <a:t>xml.DocumentElement.SetAttribute</a:t>
            </a:r>
            <a:r>
              <a:rPr lang="en-US" sz="1961" dirty="0">
                <a:solidFill>
                  <a:srgbClr val="000000"/>
                </a:solidFill>
                <a:highlight>
                  <a:srgbClr val="FFFFFF"/>
                </a:highlight>
              </a:rPr>
              <a:t>(</a:t>
            </a:r>
            <a:r>
              <a:rPr lang="en-US" sz="1961" dirty="0">
                <a:solidFill>
                  <a:srgbClr val="A31515"/>
                </a:solidFill>
                <a:highlight>
                  <a:srgbClr val="FFFFFF"/>
                </a:highlight>
              </a:rPr>
              <a:t>"launch"</a:t>
            </a:r>
            <a:r>
              <a:rPr lang="en-US" sz="1961" dirty="0">
                <a:solidFill>
                  <a:srgbClr val="000000"/>
                </a:solidFill>
                <a:highlight>
                  <a:srgbClr val="FFFFFF"/>
                </a:highlight>
              </a:rPr>
              <a:t>, </a:t>
            </a:r>
            <a:r>
              <a:rPr lang="en-US" sz="1961" dirty="0">
                <a:solidFill>
                  <a:srgbClr val="A31515"/>
                </a:solidFill>
                <a:highlight>
                  <a:srgbClr val="FFFFFF"/>
                </a:highlight>
              </a:rPr>
              <a:t>"</a:t>
            </a:r>
            <a:r>
              <a:rPr lang="en-US" sz="1961" dirty="0" err="1">
                <a:solidFill>
                  <a:srgbClr val="A31515"/>
                </a:solidFill>
                <a:highlight>
                  <a:srgbClr val="FFFFFF"/>
                </a:highlight>
              </a:rPr>
              <a:t>Args</a:t>
            </a:r>
            <a:r>
              <a:rPr lang="en-US" sz="1961" dirty="0">
                <a:solidFill>
                  <a:srgbClr val="A31515"/>
                </a:solidFill>
                <a:highlight>
                  <a:srgbClr val="FFFFFF"/>
                </a:highlight>
              </a:rPr>
              <a:t>"</a:t>
            </a:r>
            <a:r>
              <a:rPr lang="en-US" sz="1961" dirty="0">
                <a:solidFill>
                  <a:srgbClr val="000000"/>
                </a:solidFill>
                <a:highlight>
                  <a:srgbClr val="FFFFFF"/>
                </a:highlight>
              </a:rPr>
              <a: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set value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text = </a:t>
            </a:r>
            <a:r>
              <a:rPr lang="en-US" sz="1961" dirty="0" err="1">
                <a:solidFill>
                  <a:srgbClr val="000000"/>
                </a:solidFill>
                <a:highlight>
                  <a:srgbClr val="FFFFFF"/>
                </a:highlight>
              </a:rPr>
              <a:t>xml.CreateTextNode</a:t>
            </a:r>
            <a:r>
              <a:rPr lang="en-US" sz="1961" dirty="0">
                <a:solidFill>
                  <a:srgbClr val="000000"/>
                </a:solidFill>
                <a:highlight>
                  <a:srgbClr val="FFFFFF"/>
                </a:highlight>
              </a:rPr>
              <a:t>(content);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"text"</a:t>
            </a:r>
            <a:r>
              <a:rPr lang="en-US" sz="1961" dirty="0">
                <a:solidFill>
                  <a:srgbClr val="000000"/>
                </a:solidFill>
                <a:highlight>
                  <a:srgbClr val="FFFFFF"/>
                </a:highlight>
              </a:rPr>
              <a:t>);</a:t>
            </a:r>
          </a:p>
          <a:p>
            <a:pPr>
              <a:spcBef>
                <a:spcPts val="400"/>
              </a:spcBef>
            </a:pPr>
            <a:r>
              <a:rPr lang="en-US" sz="1961" dirty="0">
                <a:solidFill>
                  <a:srgbClr val="000000"/>
                </a:solidFill>
                <a:highlight>
                  <a:srgbClr val="FFFFFF"/>
                </a:highlight>
              </a:rPr>
              <a:t>elements[0].</a:t>
            </a:r>
            <a:r>
              <a:rPr lang="en-US" sz="1961" dirty="0" err="1">
                <a:solidFill>
                  <a:srgbClr val="000000"/>
                </a:solidFill>
                <a:highlight>
                  <a:srgbClr val="FFFFFF"/>
                </a:highlight>
              </a:rPr>
              <a:t>AppendChild</a:t>
            </a:r>
            <a:r>
              <a:rPr lang="en-US" sz="1961" dirty="0">
                <a:solidFill>
                  <a:srgbClr val="000000"/>
                </a:solidFill>
                <a:highlight>
                  <a:srgbClr val="FFFFFF"/>
                </a:highlight>
              </a:rPr>
              <a:t>(text);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show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toast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ToastNotification</a:t>
            </a:r>
            <a:r>
              <a:rPr lang="en-US" sz="1961" dirty="0">
                <a:solidFill>
                  <a:srgbClr val="000000"/>
                </a:solidFill>
                <a:highlight>
                  <a:srgbClr val="FFFFFF"/>
                </a:highlight>
              </a:rPr>
              <a:t>(xml);</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notifier</a:t>
            </a:r>
            <a:r>
              <a:rPr lang="en-US" sz="1961" dirty="0">
                <a:solidFill>
                  <a:srgbClr val="000000"/>
                </a:solidFill>
                <a:highlight>
                  <a:srgbClr val="FFFFFF"/>
                </a:highlight>
              </a:rPr>
              <a:t>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.CreateToastNotifier</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notifier.Show</a:t>
            </a:r>
            <a:r>
              <a:rPr lang="en-US" sz="1961" dirty="0">
                <a:solidFill>
                  <a:srgbClr val="000000"/>
                </a:solidFill>
                <a:highlight>
                  <a:srgbClr val="FFFFFF"/>
                </a:highlight>
              </a:rPr>
              <a:t>(toast);</a:t>
            </a:r>
          </a:p>
          <a:p>
            <a:pPr>
              <a:spcBef>
                <a:spcPts val="400"/>
              </a:spcBef>
            </a:pPr>
            <a:endParaRPr lang="en-US" sz="1961" dirty="0"/>
          </a:p>
        </p:txBody>
      </p:sp>
      <p:sp>
        <p:nvSpPr>
          <p:cNvPr id="7" name="Rectangle 6"/>
          <p:cNvSpPr/>
          <p:nvPr/>
        </p:nvSpPr>
        <p:spPr bwMode="auto">
          <a:xfrm>
            <a:off x="2360897" y="1785555"/>
            <a:ext cx="4482124"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136790" y="3713703"/>
            <a:ext cx="515444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68354" y="5662468"/>
            <a:ext cx="328689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77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a:t>
            </a:r>
            <a:endParaRPr lang="en-US" dirty="0"/>
          </a:p>
        </p:txBody>
      </p:sp>
    </p:spTree>
    <p:extLst>
      <p:ext uri="{BB962C8B-B14F-4D97-AF65-F5344CB8AC3E}">
        <p14:creationId xmlns:p14="http://schemas.microsoft.com/office/powerpoint/2010/main" val="134140744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a:t>
            </a:r>
            <a:endParaRPr lang="en-US" dirty="0"/>
          </a:p>
        </p:txBody>
      </p:sp>
      <p:grpSp>
        <p:nvGrpSpPr>
          <p:cNvPr id="2" name="Group 1"/>
          <p:cNvGrpSpPr/>
          <p:nvPr/>
        </p:nvGrpSpPr>
        <p:grpSpPr>
          <a:xfrm>
            <a:off x="1276991" y="1232627"/>
            <a:ext cx="9749345" cy="5192254"/>
            <a:chOff x="4313237" y="2761152"/>
            <a:chExt cx="6819159" cy="3631710"/>
          </a:xfrm>
        </p:grpSpPr>
        <p:pic>
          <p:nvPicPr>
            <p:cNvPr id="5" name="Picture 4" descr="http://osguni/AssetsThreshold/00/00/00/00/00/0A/2C_Desktop_Desktop_5Colo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61959" y="3116479"/>
              <a:ext cx="2078355" cy="1558925"/>
            </a:xfrm>
            <a:prstGeom prst="rect">
              <a:avLst/>
            </a:prstGeom>
            <a:noFill/>
            <a:ln>
              <a:solidFill>
                <a:schemeClr val="tx1"/>
              </a:solidFill>
            </a:ln>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61959" y="5242306"/>
              <a:ext cx="2124053" cy="1144475"/>
            </a:xfrm>
            <a:prstGeom prst="rect">
              <a:avLst/>
            </a:prstGeom>
            <a:ln>
              <a:solidFill>
                <a:schemeClr val="tx1"/>
              </a:solidFill>
            </a:ln>
          </p:spPr>
        </p:pic>
        <p:pic>
          <p:nvPicPr>
            <p:cNvPr id="7" name="Picture 6" descr="http://osguni/AssetsThreshold/00/00/00/00/00/0B/1C_Desktop_Desktop_2.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9075631" y="3116479"/>
              <a:ext cx="2056765" cy="1543685"/>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075631" y="5242306"/>
              <a:ext cx="2056765" cy="1144476"/>
            </a:xfrm>
            <a:prstGeom prst="rect">
              <a:avLst/>
            </a:prstGeom>
            <a:noFill/>
            <a:ln>
              <a:solidFill>
                <a:schemeClr val="tx1"/>
              </a:solidFill>
            </a:ln>
          </p:spPr>
        </p:pic>
        <p:pic>
          <p:nvPicPr>
            <p:cNvPr id="9" name="Picture 8" descr="http://osguni/AssetsThreshold/00/00/00/00/00/0B/1B_Desktop_Desktop_1Color.png"/>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69877" y="3108706"/>
              <a:ext cx="2056765" cy="1548446"/>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70910" y="5242306"/>
              <a:ext cx="2067778" cy="1150556"/>
            </a:xfrm>
            <a:prstGeom prst="rect">
              <a:avLst/>
            </a:prstGeom>
            <a:noFill/>
            <a:ln>
              <a:solidFill>
                <a:schemeClr val="tx1"/>
              </a:solidFill>
            </a:ln>
          </p:spPr>
        </p:pic>
        <p:sp>
          <p:nvSpPr>
            <p:cNvPr id="11" name="TextBox 4"/>
            <p:cNvSpPr txBox="1"/>
            <p:nvPr/>
          </p:nvSpPr>
          <p:spPr>
            <a:xfrm>
              <a:off x="4313237" y="2761152"/>
              <a:ext cx="615404"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13237" y="4852476"/>
              <a:ext cx="554858"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grpSp>
    </p:spTree>
    <p:extLst>
      <p:ext uri="{BB962C8B-B14F-4D97-AF65-F5344CB8AC3E}">
        <p14:creationId xmlns:p14="http://schemas.microsoft.com/office/powerpoint/2010/main" val="12404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591" y="1228505"/>
            <a:ext cx="3475092" cy="4376649"/>
          </a:xfrm>
          <a:prstGeom prst="rect">
            <a:avLst/>
          </a:prstGeom>
        </p:spPr>
      </p:pic>
      <p:sp>
        <p:nvSpPr>
          <p:cNvPr id="5" name="文本框 4"/>
          <p:cNvSpPr txBox="1"/>
          <p:nvPr/>
        </p:nvSpPr>
        <p:spPr>
          <a:xfrm>
            <a:off x="6187108" y="526775"/>
            <a:ext cx="4562061" cy="1403461"/>
          </a:xfrm>
          <a:prstGeom prst="rect">
            <a:avLst/>
          </a:prstGeom>
          <a:noFill/>
        </p:spPr>
        <p:txBody>
          <a:bodyPr wrap="square" lIns="182880" tIns="146304" rIns="182880" bIns="146304" rtlCol="0">
            <a:spAutoFit/>
          </a:bodyPr>
          <a:lstStyle/>
          <a:p>
            <a:pPr>
              <a:lnSpc>
                <a:spcPct val="90000"/>
              </a:lnSpc>
              <a:spcAft>
                <a:spcPts val="600"/>
              </a:spcAft>
            </a:pPr>
            <a:r>
              <a:rPr lang="en-US" altLang="zh-CN" sz="2000" dirty="0" smtClean="0"/>
              <a:t>A </a:t>
            </a:r>
            <a:r>
              <a:rPr lang="en-US" altLang="zh-CN" sz="2000" dirty="0"/>
              <a:t>tile is an </a:t>
            </a:r>
            <a:r>
              <a:rPr lang="en-US" altLang="zh-CN" sz="2000" dirty="0">
                <a:solidFill>
                  <a:schemeClr val="accent1"/>
                </a:solidFill>
              </a:rPr>
              <a:t>app's representation </a:t>
            </a:r>
            <a:r>
              <a:rPr lang="en-US" altLang="zh-CN" sz="2000" dirty="0"/>
              <a:t>on the Start menu. Every UWP app has a tile. You can enable different tile sizes </a:t>
            </a:r>
            <a:endParaRPr lang="zh-CN" altLang="en-US" sz="2000" dirty="0" smtClean="0">
              <a:gradFill>
                <a:gsLst>
                  <a:gs pos="2917">
                    <a:schemeClr val="tx1"/>
                  </a:gs>
                  <a:gs pos="30000">
                    <a:schemeClr val="tx1"/>
                  </a:gs>
                </a:gsLst>
                <a:lin ang="5400000" scaled="0"/>
              </a:gradFill>
            </a:endParaRPr>
          </a:p>
        </p:txBody>
      </p:sp>
      <p:sp>
        <p:nvSpPr>
          <p:cNvPr id="6" name="文本框 5"/>
          <p:cNvSpPr txBox="1"/>
          <p:nvPr/>
        </p:nvSpPr>
        <p:spPr>
          <a:xfrm>
            <a:off x="6187108" y="2038071"/>
            <a:ext cx="4253948" cy="1957459"/>
          </a:xfrm>
          <a:prstGeom prst="rect">
            <a:avLst/>
          </a:prstGeom>
          <a:noFill/>
        </p:spPr>
        <p:txBody>
          <a:bodyPr wrap="square" lIns="182880" tIns="146304" rIns="182880" bIns="146304" rtlCol="0">
            <a:spAutoFit/>
          </a:bodyPr>
          <a:lstStyle/>
          <a:p>
            <a:pPr>
              <a:lnSpc>
                <a:spcPct val="90000"/>
              </a:lnSpc>
              <a:spcAft>
                <a:spcPts val="600"/>
              </a:spcAft>
            </a:pPr>
            <a:r>
              <a:rPr lang="en-US" altLang="zh-CN" sz="2000" dirty="0">
                <a:gradFill>
                  <a:gsLst>
                    <a:gs pos="2917">
                      <a:schemeClr val="tx1"/>
                    </a:gs>
                    <a:gs pos="30000">
                      <a:schemeClr val="tx1"/>
                    </a:gs>
                  </a:gsLst>
                  <a:lin ang="5400000" scaled="0"/>
                </a:gradFill>
              </a:rPr>
              <a:t>You can use a tile notification to update the tile to </a:t>
            </a:r>
            <a:r>
              <a:rPr lang="en-US" altLang="zh-CN" sz="2000" dirty="0">
                <a:solidFill>
                  <a:schemeClr val="accent1"/>
                </a:solidFill>
              </a:rPr>
              <a:t>communicate</a:t>
            </a:r>
            <a:r>
              <a:rPr lang="en-US" altLang="zh-CN" sz="2000" dirty="0">
                <a:gradFill>
                  <a:gsLst>
                    <a:gs pos="2917">
                      <a:schemeClr val="tx1"/>
                    </a:gs>
                    <a:gs pos="30000">
                      <a:schemeClr val="tx1"/>
                    </a:gs>
                  </a:gsLst>
                  <a:lin ang="5400000" scaled="0"/>
                </a:gradFill>
              </a:rPr>
              <a:t> new information </a:t>
            </a:r>
            <a:r>
              <a:rPr lang="en-US" altLang="zh-CN" sz="2000" dirty="0">
                <a:solidFill>
                  <a:schemeClr val="accent1"/>
                </a:solidFill>
              </a:rPr>
              <a:t>to the user</a:t>
            </a:r>
            <a:r>
              <a:rPr lang="en-US" altLang="zh-CN" sz="2000" dirty="0">
                <a:gradFill>
                  <a:gsLst>
                    <a:gs pos="2917">
                      <a:schemeClr val="tx1"/>
                    </a:gs>
                    <a:gs pos="30000">
                      <a:schemeClr val="tx1"/>
                    </a:gs>
                  </a:gsLst>
                  <a:lin ang="5400000" scaled="0"/>
                </a:gradFill>
              </a:rPr>
              <a:t>, such as news headlines, or the subject of the most recent unread message.</a:t>
            </a:r>
            <a:endParaRPr lang="zh-CN" altLang="en-US" sz="2000" dirty="0">
              <a:gradFill>
                <a:gsLst>
                  <a:gs pos="2917">
                    <a:schemeClr val="tx1"/>
                  </a:gs>
                  <a:gs pos="30000">
                    <a:schemeClr val="tx1"/>
                  </a:gs>
                </a:gsLst>
                <a:lin ang="5400000" scaled="0"/>
              </a:gradFill>
            </a:endParaRPr>
          </a:p>
        </p:txBody>
      </p:sp>
      <p:sp>
        <p:nvSpPr>
          <p:cNvPr id="7" name="文本框 6"/>
          <p:cNvSpPr txBox="1"/>
          <p:nvPr/>
        </p:nvSpPr>
        <p:spPr>
          <a:xfrm>
            <a:off x="6187108" y="4103365"/>
            <a:ext cx="4060134" cy="2234458"/>
          </a:xfrm>
          <a:prstGeom prst="rect">
            <a:avLst/>
          </a:prstGeom>
          <a:noFill/>
        </p:spPr>
        <p:txBody>
          <a:bodyPr wrap="square" lIns="182880" tIns="146304" rIns="182880" bIns="146304" rtlCol="0">
            <a:spAutoFit/>
          </a:bodyPr>
          <a:lstStyle/>
          <a:p>
            <a:pPr>
              <a:lnSpc>
                <a:spcPct val="90000"/>
              </a:lnSpc>
              <a:spcAft>
                <a:spcPts val="600"/>
              </a:spcAft>
            </a:pPr>
            <a:r>
              <a:rPr lang="en-US" altLang="zh-CN" sz="2000" dirty="0">
                <a:gradFill>
                  <a:gsLst>
                    <a:gs pos="2917">
                      <a:schemeClr val="tx1"/>
                    </a:gs>
                    <a:gs pos="30000">
                      <a:schemeClr val="tx1"/>
                    </a:gs>
                  </a:gsLst>
                  <a:lin ang="5400000" scaled="0"/>
                </a:gradFill>
              </a:rPr>
              <a:t>Adaptive tile templates are a </a:t>
            </a:r>
            <a:r>
              <a:rPr lang="en-US" altLang="zh-CN" sz="2000" dirty="0">
                <a:solidFill>
                  <a:schemeClr val="accent1"/>
                </a:solidFill>
              </a:rPr>
              <a:t>new feature</a:t>
            </a:r>
            <a:r>
              <a:rPr lang="en-US" altLang="zh-CN" sz="2000" dirty="0">
                <a:gradFill>
                  <a:gsLst>
                    <a:gs pos="2917">
                      <a:schemeClr val="tx1"/>
                    </a:gs>
                    <a:gs pos="30000">
                      <a:schemeClr val="tx1"/>
                    </a:gs>
                  </a:gsLst>
                  <a:lin ang="5400000" scaled="0"/>
                </a:gradFill>
              </a:rPr>
              <a:t> in Windows 10, allowing you to design your own tile notification content using a </a:t>
            </a:r>
            <a:r>
              <a:rPr lang="en-US" altLang="zh-CN" sz="2000" dirty="0">
                <a:solidFill>
                  <a:schemeClr val="accent1"/>
                </a:solidFill>
              </a:rPr>
              <a:t>simple and flexible </a:t>
            </a:r>
            <a:r>
              <a:rPr lang="en-US" altLang="zh-CN" sz="2000" dirty="0">
                <a:gradFill>
                  <a:gsLst>
                    <a:gs pos="2917">
                      <a:schemeClr val="tx1"/>
                    </a:gs>
                    <a:gs pos="30000">
                      <a:schemeClr val="tx1"/>
                    </a:gs>
                  </a:gsLst>
                  <a:lin ang="5400000" scaled="0"/>
                </a:gradFill>
              </a:rPr>
              <a:t>markup language that adapts to different screen densities. </a:t>
            </a:r>
            <a:endParaRPr lang="zh-CN" alt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63381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notifications</a:t>
            </a:r>
            <a:endParaRPr lang="en-US" dirty="0"/>
          </a:p>
        </p:txBody>
      </p:sp>
      <p:sp>
        <p:nvSpPr>
          <p:cNvPr id="4" name="Text Placeholder 3"/>
          <p:cNvSpPr>
            <a:spLocks noGrp="1"/>
          </p:cNvSpPr>
          <p:nvPr>
            <p:ph type="body" sz="quarter" idx="10"/>
          </p:nvPr>
        </p:nvSpPr>
        <p:spPr>
          <a:xfrm>
            <a:off x="269240" y="1197323"/>
            <a:ext cx="11653522" cy="6053260"/>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smtClean="0">
                <a:solidFill>
                  <a:schemeClr val="tx1"/>
                </a:solidFill>
              </a:rPr>
              <a:t>  &lt;</a:t>
            </a:r>
            <a:r>
              <a:rPr lang="en-US" sz="1961" dirty="0">
                <a:solidFill>
                  <a:schemeClr val="tx1"/>
                </a:solidFill>
              </a:rPr>
              <a:t>binding template="</a:t>
            </a:r>
            <a:r>
              <a:rPr lang="en-US" sz="1961" dirty="0" err="1">
                <a:solidFill>
                  <a:schemeClr val="tx1"/>
                </a:solidFill>
              </a:rPr>
              <a:t>ToastGeneric</a:t>
            </a:r>
            <a:r>
              <a:rPr lang="en-US" sz="1961" dirty="0">
                <a:solidFill>
                  <a:schemeClr val="tx1"/>
                </a:solidFill>
              </a:rPr>
              <a: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a:t>
            </a:r>
            <a:r>
              <a:rPr lang="en-US" sz="1961" dirty="0" err="1">
                <a:solidFill>
                  <a:schemeClr val="tx1"/>
                </a:solidFill>
              </a:rPr>
              <a:t>appLogoOverride</a:t>
            </a:r>
            <a:r>
              <a:rPr lang="en-US" sz="1961" dirty="0">
                <a:solidFill>
                  <a:schemeClr val="tx1"/>
                </a:solidFill>
              </a:rPr>
              <a:t>" </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="Torrance Shum.png"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text&gt;Torrance Shum&lt;/text&gt;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text&gt;Media content attached.&lt;/text&gt;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placement="inline"</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="attachment.png"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text&gt;Hey check out this photo. </a:t>
            </a:r>
          </a:p>
          <a:p>
            <a:pPr>
              <a:spcBef>
                <a:spcPts val="400"/>
              </a:spcBef>
              <a:spcAft>
                <a:spcPts val="588"/>
              </a:spcAft>
            </a:pPr>
            <a:r>
              <a:rPr lang="en-US" sz="1961" dirty="0">
                <a:solidFill>
                  <a:schemeClr val="tx1"/>
                </a:solidFill>
              </a:rPr>
              <a:t>		Isn’t it awesome?&lt;/text&gt;</a:t>
            </a:r>
          </a:p>
          <a:p>
            <a:pPr>
              <a:spcBef>
                <a:spcPts val="400"/>
              </a:spcBef>
              <a:spcAft>
                <a:spcPts val="588"/>
              </a:spcAft>
            </a:pPr>
            <a:r>
              <a:rPr lang="en-US" sz="1961" dirty="0" smtClean="0">
                <a:solidFill>
                  <a:schemeClr val="tx1"/>
                </a:solidFill>
              </a:rPr>
              <a:t>    &lt;/</a:t>
            </a:r>
            <a:r>
              <a:rPr lang="en-US" sz="1961" dirty="0">
                <a:solidFill>
                  <a:schemeClr val="tx1"/>
                </a:solidFill>
              </a:rPr>
              <a:t>binding&gt;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pic>
        <p:nvPicPr>
          <p:cNvPr id="5" name="Image Toast Expande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3459" y="3366698"/>
            <a:ext cx="5179520" cy="2653872"/>
          </a:xfrm>
          <a:prstGeom prst="rect">
            <a:avLst/>
          </a:prstGeom>
          <a:ln>
            <a:solidFill>
              <a:schemeClr val="tx1"/>
            </a:solidFill>
          </a:ln>
        </p:spPr>
      </p:pic>
      <p:pic>
        <p:nvPicPr>
          <p:cNvPr id="6" name="Image Toast Collapse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3459" y="1591056"/>
            <a:ext cx="5179520" cy="1348307"/>
          </a:xfrm>
          <a:prstGeom prst="rect">
            <a:avLst/>
          </a:prstGeom>
          <a:ln>
            <a:solidFill>
              <a:schemeClr val="tx1"/>
            </a:solidFill>
          </a:ln>
        </p:spPr>
      </p:pic>
      <p:sp>
        <p:nvSpPr>
          <p:cNvPr id="9" name="Rectangle 8"/>
          <p:cNvSpPr/>
          <p:nvPr/>
        </p:nvSpPr>
        <p:spPr bwMode="auto">
          <a:xfrm>
            <a:off x="1738792" y="1934959"/>
            <a:ext cx="366040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36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input</a:t>
            </a:r>
            <a:endParaRPr lang="en-US" dirty="0"/>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&lt;input title="Snooze for" id="</a:t>
            </a:r>
            <a:r>
              <a:rPr lang="en-US" sz="1961" dirty="0" err="1">
                <a:solidFill>
                  <a:schemeClr val="tx1"/>
                </a:solidFill>
              </a:rPr>
              <a:t>snoozeTime</a:t>
            </a:r>
            <a:r>
              <a:rPr lang="en-US" sz="1961" dirty="0">
                <a:solidFill>
                  <a:schemeClr val="tx1"/>
                </a:solidFill>
              </a:rPr>
              <a:t>" </a:t>
            </a:r>
          </a:p>
          <a:p>
            <a:pPr>
              <a:spcBef>
                <a:spcPts val="400"/>
              </a:spcBef>
              <a:spcAft>
                <a:spcPts val="588"/>
              </a:spcAft>
            </a:pPr>
            <a:r>
              <a:rPr lang="en-US" sz="1961" dirty="0">
                <a:solidFill>
                  <a:schemeClr val="tx1"/>
                </a:solidFill>
              </a:rPr>
              <a:t>  	 type="selections" </a:t>
            </a:r>
            <a:r>
              <a:rPr lang="en-US" sz="1961" dirty="0" err="1">
                <a:solidFill>
                  <a:schemeClr val="tx1"/>
                </a:solidFill>
              </a:rPr>
              <a:t>defaultSelection</a:t>
            </a:r>
            <a:r>
              <a:rPr lang="en-US" sz="1961" dirty="0">
                <a:solidFill>
                  <a:schemeClr val="tx1"/>
                </a:solidFill>
              </a:rPr>
              <a:t>="5"&gt;</a:t>
            </a:r>
          </a:p>
          <a:p>
            <a:pPr>
              <a:spcBef>
                <a:spcPts val="400"/>
              </a:spcBef>
              <a:spcAft>
                <a:spcPts val="588"/>
              </a:spcAft>
            </a:pPr>
            <a:r>
              <a:rPr lang="en-US" sz="1961" dirty="0">
                <a:solidFill>
                  <a:schemeClr val="tx1"/>
                </a:solidFill>
              </a:rPr>
              <a:t>  &lt;selection id="5" content="5 minutes" /&gt;</a:t>
            </a:r>
          </a:p>
          <a:p>
            <a:pPr>
              <a:spcBef>
                <a:spcPts val="400"/>
              </a:spcBef>
              <a:spcAft>
                <a:spcPts val="588"/>
              </a:spcAft>
            </a:pPr>
            <a:r>
              <a:rPr lang="en-US" sz="1961" dirty="0">
                <a:solidFill>
                  <a:schemeClr val="tx1"/>
                </a:solidFill>
              </a:rPr>
              <a:t>  &lt;selection id="10" content="10 minutes" /&gt;</a:t>
            </a:r>
          </a:p>
          <a:p>
            <a:pPr>
              <a:spcBef>
                <a:spcPts val="400"/>
              </a:spcBef>
              <a:spcAft>
                <a:spcPts val="588"/>
              </a:spcAft>
            </a:pPr>
            <a:r>
              <a:rPr lang="en-US" sz="1961" dirty="0">
                <a:solidFill>
                  <a:schemeClr val="tx1"/>
                </a:solidFill>
              </a:rPr>
              <a:t>  &lt;selection id="20" content="20 minutes" /&gt;</a:t>
            </a:r>
          </a:p>
          <a:p>
            <a:pPr>
              <a:spcBef>
                <a:spcPts val="400"/>
              </a:spcBef>
              <a:spcAft>
                <a:spcPts val="588"/>
              </a:spcAft>
            </a:pPr>
            <a:r>
              <a:rPr lang="en-US" sz="1961" dirty="0">
                <a:solidFill>
                  <a:schemeClr val="tx1"/>
                </a:solidFill>
              </a:rPr>
              <a:t>&lt;/input&gt;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p:txBody>
      </p:sp>
      <p:pic>
        <p:nvPicPr>
          <p:cNvPr id="7" name="Cortana Reminde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39446" y="1173436"/>
            <a:ext cx="4041724" cy="5286760"/>
          </a:xfrm>
          <a:prstGeom prst="rect">
            <a:avLst/>
          </a:prstGeom>
          <a:ln>
            <a:solidFill>
              <a:schemeClr val="tx1"/>
            </a:solidFill>
          </a:ln>
        </p:spPr>
      </p:pic>
      <p:sp>
        <p:nvSpPr>
          <p:cNvPr id="6" name="Rectangle 5"/>
          <p:cNvSpPr/>
          <p:nvPr/>
        </p:nvSpPr>
        <p:spPr bwMode="auto">
          <a:xfrm>
            <a:off x="194537" y="2383171"/>
            <a:ext cx="126993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2756682"/>
            <a:ext cx="246516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68047" y="3951915"/>
            <a:ext cx="597616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83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action</a:t>
            </a:r>
            <a:endParaRPr lang="en-US" dirty="0"/>
          </a:p>
        </p:txBody>
      </p:sp>
      <p:sp>
        <p:nvSpPr>
          <p:cNvPr id="4" name="Text Placeholder 3"/>
          <p:cNvSpPr>
            <a:spLocks noGrp="1"/>
          </p:cNvSpPr>
          <p:nvPr>
            <p:ph type="body" sz="quarter" idx="10"/>
          </p:nvPr>
        </p:nvSpPr>
        <p:spPr>
          <a:xfrm>
            <a:off x="269240" y="1197323"/>
            <a:ext cx="11653522" cy="3797835"/>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arguments="snooze" </a:t>
            </a:r>
            <a:br>
              <a:rPr lang="en-US" sz="1961" dirty="0">
                <a:solidFill>
                  <a:schemeClr val="tx1"/>
                </a:solidFill>
              </a:rPr>
            </a:br>
            <a:r>
              <a:rPr lang="en-US" sz="1961" dirty="0">
                <a:solidFill>
                  <a:schemeClr val="tx1"/>
                </a:solidFill>
              </a:rPr>
              <a:t>    hint-</a:t>
            </a:r>
            <a:r>
              <a:rPr lang="en-US" sz="1961" dirty="0" err="1">
                <a:solidFill>
                  <a:schemeClr val="tx1"/>
                </a:solidFill>
              </a:rPr>
              <a:t>inputId</a:t>
            </a:r>
            <a:r>
              <a:rPr lang="en-US" sz="1961" dirty="0">
                <a:solidFill>
                  <a:schemeClr val="tx1"/>
                </a:solidFill>
              </a:rPr>
              <a:t>="</a:t>
            </a:r>
            <a:r>
              <a:rPr lang="en-US" sz="1961" dirty="0" err="1">
                <a:solidFill>
                  <a:schemeClr val="tx1"/>
                </a:solidFill>
              </a:rPr>
              <a:t>snoozeTime</a:t>
            </a:r>
            <a:r>
              <a:rPr lang="en-US" sz="1961" dirty="0">
                <a:solidFill>
                  <a:schemeClr val="tx1"/>
                </a:solidFill>
              </a:rPr>
              <a:t>" content=""/&gt;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arguments="dismiss" </a:t>
            </a:r>
            <a:br>
              <a:rPr lang="en-US" sz="1961" dirty="0">
                <a:solidFill>
                  <a:schemeClr val="tx1"/>
                </a:solidFill>
              </a:rPr>
            </a:br>
            <a:r>
              <a:rPr lang="en-US" sz="1961" dirty="0">
                <a:solidFill>
                  <a:schemeClr val="tx1"/>
                </a:solidFill>
              </a:rPr>
              <a:t>    content=""/&gt;</a:t>
            </a:r>
          </a:p>
          <a:p>
            <a:pPr>
              <a:spcBef>
                <a:spcPts val="400"/>
              </a:spcBef>
              <a:spcAft>
                <a:spcPts val="588"/>
              </a:spcAft>
            </a:pPr>
            <a:r>
              <a:rPr lang="en-US" sz="1961" dirty="0">
                <a:solidFill>
                  <a:schemeClr val="tx1"/>
                </a:solidFill>
              </a:rPr>
              <a:t>  &lt;/actions</a:t>
            </a:r>
            <a:r>
              <a:rPr lang="en-US" sz="1961" dirty="0" smtClean="0">
                <a:solidFill>
                  <a:schemeClr val="tx1"/>
                </a:solidFill>
              </a:rPr>
              <a:t>&gt;</a:t>
            </a:r>
          </a:p>
          <a:p>
            <a:pPr>
              <a:spcBef>
                <a:spcPts val="400"/>
              </a:spcBef>
              <a:spcAft>
                <a:spcPts val="588"/>
              </a:spcAft>
            </a:pPr>
            <a:r>
              <a:rPr lang="en-US" sz="1961" dirty="0" smtClean="0">
                <a:solidFill>
                  <a:schemeClr val="tx1"/>
                </a:solidFill>
              </a:rPr>
              <a:t>&lt;/</a:t>
            </a:r>
            <a:r>
              <a:rPr lang="en-US" sz="1961" dirty="0">
                <a:solidFill>
                  <a:schemeClr val="tx1"/>
                </a:solidFill>
              </a:rPr>
              <a:t>toast&gt;</a:t>
            </a:r>
          </a:p>
        </p:txBody>
      </p:sp>
      <p:pic>
        <p:nvPicPr>
          <p:cNvPr id="7" name="Cortana Reminde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39446" y="1173436"/>
            <a:ext cx="4041724" cy="5286760"/>
          </a:xfrm>
          <a:prstGeom prst="rect">
            <a:avLst/>
          </a:prstGeom>
          <a:ln>
            <a:solidFill>
              <a:schemeClr val="tx1"/>
            </a:solidFill>
          </a:ln>
        </p:spPr>
      </p:pic>
      <p:sp>
        <p:nvSpPr>
          <p:cNvPr id="10" name="Rectangle 9"/>
          <p:cNvSpPr/>
          <p:nvPr/>
        </p:nvSpPr>
        <p:spPr bwMode="auto">
          <a:xfrm>
            <a:off x="418643" y="2756682"/>
            <a:ext cx="119523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539174" y="3429000"/>
            <a:ext cx="612557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409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customization</a:t>
            </a:r>
            <a:endParaRPr lang="en-US" dirty="0"/>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&lt;image placement="</a:t>
            </a:r>
            <a:r>
              <a:rPr lang="en-US" sz="1961" dirty="0" err="1">
                <a:solidFill>
                  <a:schemeClr val="tx1"/>
                </a:solidFill>
              </a:rPr>
              <a:t>appLogoOverride</a:t>
            </a:r>
            <a:r>
              <a:rPr lang="en-US" sz="1961" dirty="0">
                <a:solidFill>
                  <a:schemeClr val="tx1"/>
                </a:solidFill>
              </a:rPr>
              <a:t>" </a:t>
            </a:r>
            <a:r>
              <a:rPr lang="en-US" sz="1961" dirty="0" err="1">
                <a:solidFill>
                  <a:schemeClr val="tx1"/>
                </a:solidFill>
              </a:rPr>
              <a:t>src</a:t>
            </a:r>
            <a:r>
              <a:rPr lang="en-US" sz="1961" dirty="0">
                <a:solidFill>
                  <a:schemeClr val="tx1"/>
                </a:solidFill>
              </a:rPr>
              <a:t>="Logo.png" /&gt;</a:t>
            </a:r>
          </a:p>
          <a:p>
            <a:pPr>
              <a:spcBef>
                <a:spcPts val="400"/>
              </a:spcBef>
              <a:spcAft>
                <a:spcPts val="588"/>
              </a:spcAft>
            </a:pPr>
            <a:r>
              <a:rPr lang="en-US" sz="1961" dirty="0">
                <a:solidFill>
                  <a:schemeClr val="tx1"/>
                </a:solidFill>
              </a:rPr>
              <a: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a:t>
            </a:r>
          </a:p>
          <a:p>
            <a:pPr>
              <a:spcBef>
                <a:spcPts val="400"/>
              </a:spcBef>
              <a:spcAft>
                <a:spcPts val="588"/>
              </a:spcAft>
            </a:pPr>
            <a:r>
              <a:rPr lang="en-US" sz="1961" dirty="0">
                <a:solidFill>
                  <a:schemeClr val="tx1"/>
                </a:solidFill>
              </a:rPr>
              <a:t>&lt;action </a:t>
            </a:r>
            <a:r>
              <a:rPr lang="en-US" sz="1961" dirty="0" err="1">
                <a:solidFill>
                  <a:schemeClr val="tx1"/>
                </a:solidFill>
              </a:rPr>
              <a:t>activationType</a:t>
            </a:r>
            <a:r>
              <a:rPr lang="en-US" sz="1961" dirty="0">
                <a:solidFill>
                  <a:schemeClr val="tx1"/>
                </a:solidFill>
              </a:rPr>
              <a:t>="background" </a:t>
            </a:r>
          </a:p>
          <a:p>
            <a:pPr>
              <a:spcBef>
                <a:spcPts val="400"/>
              </a:spcBef>
              <a:spcAft>
                <a:spcPts val="588"/>
              </a:spcAft>
            </a:pPr>
            <a:r>
              <a:rPr lang="en-US" sz="1961" dirty="0">
                <a:solidFill>
                  <a:schemeClr val="tx1"/>
                </a:solidFill>
              </a:rPr>
              <a:t> </a:t>
            </a:r>
            <a:r>
              <a:rPr lang="en-US" sz="1961" dirty="0" smtClean="0">
                <a:solidFill>
                  <a:schemeClr val="tx1"/>
                </a:solidFill>
              </a:rPr>
              <a:t>       arguments</a:t>
            </a:r>
            <a:r>
              <a:rPr lang="en-US" sz="1961" dirty="0">
                <a:solidFill>
                  <a:schemeClr val="tx1"/>
                </a:solidFill>
              </a:rPr>
              <a:t>="dismiss" </a:t>
            </a:r>
          </a:p>
          <a:p>
            <a:pPr>
              <a:spcBef>
                <a:spcPts val="400"/>
              </a:spcBef>
              <a:spcAft>
                <a:spcPts val="588"/>
              </a:spcAft>
            </a:pPr>
            <a:r>
              <a:rPr lang="en-US" sz="1961" dirty="0">
                <a:solidFill>
                  <a:schemeClr val="tx1"/>
                </a:solidFill>
              </a:rPr>
              <a:t> </a:t>
            </a:r>
            <a:r>
              <a:rPr lang="en-US" sz="1961" dirty="0" smtClean="0">
                <a:solidFill>
                  <a:schemeClr val="tx1"/>
                </a:solidFill>
              </a:rPr>
              <a:t>       </a:t>
            </a:r>
            <a:r>
              <a:rPr lang="en-US" sz="1961" dirty="0" err="1" smtClean="0">
                <a:solidFill>
                  <a:schemeClr val="tx1"/>
                </a:solidFill>
              </a:rPr>
              <a:t>imageUri</a:t>
            </a:r>
            <a:r>
              <a:rPr lang="en-US" sz="1961" dirty="0">
                <a:solidFill>
                  <a:schemeClr val="tx1"/>
                </a:solidFill>
              </a:rPr>
              <a:t>="send.png"</a:t>
            </a:r>
          </a:p>
          <a:p>
            <a:pPr>
              <a:spcBef>
                <a:spcPts val="400"/>
              </a:spcBef>
              <a:spcAft>
                <a:spcPts val="588"/>
              </a:spcAft>
            </a:pPr>
            <a:r>
              <a:rPr lang="en-US" sz="1961" dirty="0">
                <a:solidFill>
                  <a:schemeClr val="tx1"/>
                </a:solidFill>
              </a:rPr>
              <a:t> </a:t>
            </a:r>
            <a:r>
              <a:rPr lang="en-US" sz="1961" dirty="0" smtClean="0">
                <a:solidFill>
                  <a:schemeClr val="tx1"/>
                </a:solidFill>
              </a:rPr>
              <a:t>       hint-</a:t>
            </a:r>
            <a:r>
              <a:rPr lang="en-US" sz="1961" dirty="0" err="1" smtClean="0">
                <a:solidFill>
                  <a:schemeClr val="tx1"/>
                </a:solidFill>
              </a:rPr>
              <a:t>inputId</a:t>
            </a:r>
            <a:r>
              <a:rPr lang="en-US" sz="1961" dirty="0">
                <a:solidFill>
                  <a:schemeClr val="tx1"/>
                </a:solidFill>
              </a:rPr>
              <a:t>="1" /&gt;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67127" y="3934172"/>
            <a:ext cx="4456096" cy="2401020"/>
          </a:xfrm>
          <a:prstGeom prst="rect">
            <a:avLst/>
          </a:prstGeom>
          <a:ln>
            <a:solidFill>
              <a:schemeClr val="tx1"/>
            </a:solidFill>
          </a:ln>
        </p:spPr>
      </p:pic>
      <p:sp>
        <p:nvSpPr>
          <p:cNvPr id="7" name="Rectangle 6"/>
          <p:cNvSpPr/>
          <p:nvPr/>
        </p:nvSpPr>
        <p:spPr bwMode="auto">
          <a:xfrm>
            <a:off x="1613876" y="1934959"/>
            <a:ext cx="4033912"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389770" y="3578404"/>
            <a:ext cx="395921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389770" y="4328753"/>
            <a:ext cx="291338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3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activation types &amp; activations</a:t>
            </a:r>
            <a:endParaRPr lang="en-US" dirty="0"/>
          </a:p>
        </p:txBody>
      </p:sp>
      <p:sp>
        <p:nvSpPr>
          <p:cNvPr id="2" name="Text Placeholder 1"/>
          <p:cNvSpPr>
            <a:spLocks noGrp="1"/>
          </p:cNvSpPr>
          <p:nvPr>
            <p:ph type="body" sz="quarter" idx="4294967295"/>
          </p:nvPr>
        </p:nvSpPr>
        <p:spPr>
          <a:xfrm>
            <a:off x="0" y="1189038"/>
            <a:ext cx="11652250" cy="4850559"/>
          </a:xfrm>
        </p:spPr>
        <p:txBody>
          <a:bodyPr/>
          <a:lstStyle/>
          <a:p>
            <a:pPr marL="336145" lvl="1" indent="0">
              <a:buNone/>
            </a:pPr>
            <a:r>
              <a:rPr lang="en-US" sz="2400" dirty="0">
                <a:solidFill>
                  <a:schemeClr val="tx1"/>
                </a:solidFill>
              </a:rPr>
              <a:t>&lt;action </a:t>
            </a:r>
            <a:r>
              <a:rPr lang="en-US" sz="2400" dirty="0" err="1">
                <a:solidFill>
                  <a:schemeClr val="tx1"/>
                </a:solidFill>
              </a:rPr>
              <a:t>activationType</a:t>
            </a:r>
            <a:r>
              <a:rPr lang="en-US" sz="2400" dirty="0" smtClean="0">
                <a:solidFill>
                  <a:schemeClr val="tx1"/>
                </a:solidFill>
              </a:rPr>
              <a:t>="foreground" /&gt;</a:t>
            </a:r>
          </a:p>
          <a:p>
            <a:pPr marL="336145" lvl="1" indent="0">
              <a:buNone/>
            </a:pPr>
            <a:endParaRPr lang="en-US" sz="2400" dirty="0">
              <a:solidFill>
                <a:schemeClr val="tx1"/>
              </a:solidFill>
            </a:endParaRPr>
          </a:p>
          <a:p>
            <a:pPr marL="336145" lvl="1" indent="0">
              <a:buNone/>
            </a:pPr>
            <a:endParaRPr lang="en-US" sz="2400" dirty="0" smtClean="0">
              <a:solidFill>
                <a:schemeClr val="tx1"/>
              </a:solidFill>
            </a:endParaRPr>
          </a:p>
          <a:p>
            <a:pPr marL="336145" lvl="1" indent="0">
              <a:buNone/>
            </a:pPr>
            <a:endParaRPr lang="en-US" sz="600" dirty="0" smtClean="0">
              <a:solidFill>
                <a:schemeClr val="tx1"/>
              </a:solidFill>
            </a:endParaRPr>
          </a:p>
          <a:p>
            <a:pPr marL="336145" lvl="1" indent="0">
              <a:buNone/>
            </a:pPr>
            <a:r>
              <a:rPr lang="en-US" sz="2400" dirty="0" smtClean="0">
                <a:solidFill>
                  <a:schemeClr val="tx1"/>
                </a:solidFill>
              </a:rPr>
              <a:t>&lt;</a:t>
            </a:r>
            <a:r>
              <a:rPr lang="en-US" sz="2400" dirty="0">
                <a:solidFill>
                  <a:schemeClr val="tx1"/>
                </a:solidFill>
              </a:rPr>
              <a:t>action </a:t>
            </a:r>
            <a:r>
              <a:rPr lang="en-US" sz="2400" dirty="0" err="1">
                <a:solidFill>
                  <a:schemeClr val="tx1"/>
                </a:solidFill>
              </a:rPr>
              <a:t>activationType</a:t>
            </a:r>
            <a:r>
              <a:rPr lang="en-US" sz="2400" dirty="0">
                <a:solidFill>
                  <a:schemeClr val="tx1"/>
                </a:solidFill>
              </a:rPr>
              <a:t>="background" /&gt;</a:t>
            </a:r>
          </a:p>
          <a:p>
            <a:pPr marL="336145" lvl="1" indent="0">
              <a:buNone/>
            </a:pPr>
            <a:endParaRPr lang="en-US" sz="2400" dirty="0">
              <a:solidFill>
                <a:schemeClr val="tx1"/>
              </a:solidFill>
            </a:endParaRPr>
          </a:p>
          <a:p>
            <a:pPr marL="336145" lvl="1" indent="0">
              <a:buNone/>
            </a:pPr>
            <a:endParaRPr lang="en-US" sz="2400" dirty="0" smtClean="0">
              <a:solidFill>
                <a:schemeClr val="tx1"/>
              </a:solidFill>
            </a:endParaRPr>
          </a:p>
          <a:p>
            <a:pPr marL="336145" lvl="1" indent="0">
              <a:buNone/>
            </a:pPr>
            <a:endParaRPr lang="en-US" sz="600" dirty="0">
              <a:solidFill>
                <a:schemeClr val="tx1"/>
              </a:solidFill>
            </a:endParaRPr>
          </a:p>
          <a:p>
            <a:pPr marL="336145" lvl="1" indent="0">
              <a:buNone/>
            </a:pPr>
            <a:r>
              <a:rPr lang="en-US" sz="2400" dirty="0">
                <a:solidFill>
                  <a:schemeClr val="tx1"/>
                </a:solidFill>
              </a:rPr>
              <a:t>&lt;action </a:t>
            </a:r>
            <a:r>
              <a:rPr lang="en-US" sz="2400" dirty="0" err="1">
                <a:solidFill>
                  <a:schemeClr val="tx1"/>
                </a:solidFill>
              </a:rPr>
              <a:t>activationType</a:t>
            </a:r>
            <a:r>
              <a:rPr lang="en-US" sz="2400" dirty="0" smtClean="0">
                <a:solidFill>
                  <a:schemeClr val="tx1"/>
                </a:solidFill>
              </a:rPr>
              <a:t>="protocol" </a:t>
            </a:r>
            <a:r>
              <a:rPr lang="en-US" sz="2400" dirty="0">
                <a:solidFill>
                  <a:schemeClr val="tx1"/>
                </a:solidFill>
              </a:rPr>
              <a:t>/&gt;</a:t>
            </a:r>
          </a:p>
          <a:p>
            <a:pPr marL="336145" lvl="1" indent="0">
              <a:buNone/>
            </a:pPr>
            <a:endParaRPr lang="en-US" sz="2400" dirty="0" smtClean="0">
              <a:solidFill>
                <a:schemeClr val="tx1"/>
              </a:solidFill>
            </a:endParaRPr>
          </a:p>
          <a:p>
            <a:pPr marL="336145" lvl="1" indent="0">
              <a:buNone/>
            </a:pPr>
            <a:endParaRPr lang="en-US" sz="2400" dirty="0">
              <a:solidFill>
                <a:schemeClr val="tx1"/>
              </a:solidFill>
            </a:endParaRPr>
          </a:p>
          <a:p>
            <a:pPr marL="336145" lvl="1" indent="0">
              <a:buNone/>
            </a:pPr>
            <a:endParaRPr lang="en-US" sz="800" dirty="0" smtClean="0">
              <a:solidFill>
                <a:schemeClr val="tx1"/>
              </a:solidFill>
            </a:endParaRPr>
          </a:p>
          <a:p>
            <a:pPr marL="336145" lvl="1" indent="0">
              <a:buNone/>
            </a:pPr>
            <a:r>
              <a:rPr lang="en-US" sz="2400" dirty="0">
                <a:solidFill>
                  <a:schemeClr val="tx1"/>
                </a:solidFill>
              </a:rPr>
              <a:t>&lt;action </a:t>
            </a:r>
            <a:r>
              <a:rPr lang="en-US" sz="2400" dirty="0" err="1">
                <a:solidFill>
                  <a:schemeClr val="tx1"/>
                </a:solidFill>
              </a:rPr>
              <a:t>activationType</a:t>
            </a:r>
            <a:r>
              <a:rPr lang="en-US" sz="2400" dirty="0" smtClean="0">
                <a:solidFill>
                  <a:schemeClr val="tx1"/>
                </a:solidFill>
              </a:rPr>
              <a:t>="system" </a:t>
            </a:r>
            <a:r>
              <a:rPr lang="en-US" sz="2400" dirty="0">
                <a:solidFill>
                  <a:schemeClr val="tx1"/>
                </a:solidFill>
              </a:rPr>
              <a:t>/&gt;</a:t>
            </a:r>
          </a:p>
          <a:p>
            <a:pPr marL="336145" lvl="1" indent="0">
              <a:buNone/>
            </a:pPr>
            <a:endParaRPr lang="en-US" sz="2000" dirty="0" smtClean="0">
              <a:solidFill>
                <a:schemeClr val="tx1"/>
              </a:solidFill>
            </a:endParaRPr>
          </a:p>
        </p:txBody>
      </p:sp>
      <p:graphicFrame>
        <p:nvGraphicFramePr>
          <p:cNvPr id="8" name="Diagram 7"/>
          <p:cNvGraphicFramePr/>
          <p:nvPr>
            <p:extLst/>
          </p:nvPr>
        </p:nvGraphicFramePr>
        <p:xfrm>
          <a:off x="266921" y="1636150"/>
          <a:ext cx="11357032" cy="821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nvPr>
        </p:nvGraphicFramePr>
        <p:xfrm>
          <a:off x="269238" y="2980787"/>
          <a:ext cx="11354715" cy="821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p:cNvGraphicFramePr/>
          <p:nvPr>
            <p:extLst/>
          </p:nvPr>
        </p:nvGraphicFramePr>
        <p:xfrm>
          <a:off x="266921" y="4250723"/>
          <a:ext cx="8518353" cy="821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nvPr>
        </p:nvGraphicFramePr>
        <p:xfrm>
          <a:off x="269238" y="5595360"/>
          <a:ext cx="5752060" cy="82172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59804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animEffect transition="in" filter="fade">
                                      <p:cBhvr>
                                        <p:cTn id="31" dur="500"/>
                                        <p:tgtEl>
                                          <p:spTgt spid="2">
                                            <p:txEl>
                                              <p:pRg st="12" end="1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AsOne/>
      </p:bldGraphic>
      <p:bldGraphic spid="11"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Special Toast Scenarios</a:t>
            </a:r>
            <a:endParaRPr lang="en-US" dirty="0"/>
          </a:p>
        </p:txBody>
      </p:sp>
      <p:sp>
        <p:nvSpPr>
          <p:cNvPr id="2" name="Text Placeholder 1"/>
          <p:cNvSpPr>
            <a:spLocks noGrp="1"/>
          </p:cNvSpPr>
          <p:nvPr>
            <p:ph type="body" sz="quarter" idx="10"/>
          </p:nvPr>
        </p:nvSpPr>
        <p:spPr>
          <a:xfrm>
            <a:off x="269241" y="1189175"/>
            <a:ext cx="5378548" cy="4942443"/>
          </a:xfrm>
        </p:spPr>
        <p:txBody>
          <a:bodyPr/>
          <a:lstStyle/>
          <a:p>
            <a:pPr marL="236546" lvl="1"/>
            <a:r>
              <a:rPr lang="en-US" sz="3921" dirty="0">
                <a:solidFill>
                  <a:srgbClr val="0078D7"/>
                </a:solidFill>
              </a:rPr>
              <a:t>Alarm</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"alarm"...&gt;</a:t>
            </a:r>
          </a:p>
          <a:p>
            <a:pPr marL="236546" lvl="1"/>
            <a:endParaRPr lang="en-US" sz="3921" dirty="0"/>
          </a:p>
          <a:p>
            <a:pPr marL="236546" lvl="1"/>
            <a:r>
              <a:rPr lang="en-US" sz="3921" dirty="0">
                <a:solidFill>
                  <a:srgbClr val="0078D7"/>
                </a:solidFill>
              </a:rPr>
              <a:t>Reminder</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reminder</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a:endParaRPr lang="en-US" sz="3921" dirty="0"/>
          </a:p>
          <a:p>
            <a:pPr marL="236546" lvl="1"/>
            <a:r>
              <a:rPr lang="en-US" sz="3921" dirty="0">
                <a:solidFill>
                  <a:srgbClr val="0078D7"/>
                </a:solidFill>
              </a:rPr>
              <a:t>Incoming Call</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err="1"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incomingCall</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a:endParaRPr lang="en-US" sz="3921" dirty="0"/>
          </a:p>
        </p:txBody>
      </p:sp>
      <p:pic>
        <p:nvPicPr>
          <p:cNvPr id="10" name="Alarm"/>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6133" y="322260"/>
            <a:ext cx="3551139" cy="6311558"/>
          </a:xfrm>
          <a:prstGeom prst="rect">
            <a:avLst/>
          </a:prstGeom>
        </p:spPr>
      </p:pic>
      <p:pic>
        <p:nvPicPr>
          <p:cNvPr id="9" name="Cortana"/>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04687" y="289957"/>
            <a:ext cx="3572585" cy="6349675"/>
          </a:xfrm>
          <a:prstGeom prst="rect">
            <a:avLst/>
          </a:prstGeom>
        </p:spPr>
      </p:pic>
      <p:grpSp>
        <p:nvGrpSpPr>
          <p:cNvPr id="12" name="Group 11"/>
          <p:cNvGrpSpPr/>
          <p:nvPr/>
        </p:nvGrpSpPr>
        <p:grpSpPr>
          <a:xfrm>
            <a:off x="7304687" y="294929"/>
            <a:ext cx="3572585" cy="6349676"/>
            <a:chOff x="7451160" y="300346"/>
            <a:chExt cx="3644223" cy="6477000"/>
          </a:xfrm>
        </p:grpSpPr>
        <p:pic>
          <p:nvPicPr>
            <p:cNvPr id="8" name="VoIP"/>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51160" y="300346"/>
              <a:ext cx="3644223" cy="6477000"/>
            </a:xfrm>
            <a:prstGeom prst="rect">
              <a:avLst/>
            </a:prstGeom>
          </p:spPr>
        </p:pic>
        <p:sp>
          <p:nvSpPr>
            <p:cNvPr id="11" name="Rectangle 10"/>
            <p:cNvSpPr/>
            <p:nvPr/>
          </p:nvSpPr>
          <p:spPr bwMode="auto">
            <a:xfrm>
              <a:off x="8580437" y="677862"/>
              <a:ext cx="1295400" cy="304800"/>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4640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5882" dirty="0" smtClean="0"/>
              <a:t>Demo: Interactive Toast</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76504396"/>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Review</a:t>
            </a:r>
            <a:endParaRPr lang="en-GB" dirty="0"/>
          </a:p>
        </p:txBody>
      </p:sp>
      <p:sp>
        <p:nvSpPr>
          <p:cNvPr id="2" name="Text Placeholder 1"/>
          <p:cNvSpPr>
            <a:spLocks noGrp="1"/>
          </p:cNvSpPr>
          <p:nvPr>
            <p:ph type="body" sz="quarter" idx="10"/>
          </p:nvPr>
        </p:nvSpPr>
        <p:spPr>
          <a:xfrm>
            <a:off x="269239" y="1189177"/>
            <a:ext cx="11653523" cy="3382529"/>
          </a:xfrm>
        </p:spPr>
        <p:txBody>
          <a:bodyPr/>
          <a:lstStyle/>
          <a:p>
            <a:r>
              <a:rPr lang="en-US" dirty="0"/>
              <a:t>Tile basics</a:t>
            </a:r>
          </a:p>
          <a:p>
            <a:r>
              <a:rPr lang="en-US" dirty="0"/>
              <a:t>Tile templates</a:t>
            </a:r>
          </a:p>
          <a:p>
            <a:r>
              <a:rPr lang="en-US" dirty="0"/>
              <a:t>Adaptive templates</a:t>
            </a:r>
          </a:p>
          <a:p>
            <a:r>
              <a:rPr lang="en-US" dirty="0" smtClean="0"/>
              <a:t>Toast</a:t>
            </a:r>
            <a:endParaRPr lang="en-US" dirty="0"/>
          </a:p>
          <a:p>
            <a:r>
              <a:rPr lang="en-US" dirty="0"/>
              <a:t>Interactive </a:t>
            </a:r>
            <a:r>
              <a:rPr lang="en-US" dirty="0" smtClean="0"/>
              <a:t>toast</a:t>
            </a:r>
          </a:p>
        </p:txBody>
      </p:sp>
    </p:spTree>
    <p:extLst>
      <p:ext uri="{BB962C8B-B14F-4D97-AF65-F5344CB8AC3E}">
        <p14:creationId xmlns:p14="http://schemas.microsoft.com/office/powerpoint/2010/main" val="393172373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Visualizer</a:t>
            </a:r>
          </a:p>
        </p:txBody>
      </p:sp>
    </p:spTree>
    <p:extLst>
      <p:ext uri="{BB962C8B-B14F-4D97-AF65-F5344CB8AC3E}">
        <p14:creationId xmlns:p14="http://schemas.microsoft.com/office/powerpoint/2010/main" val="196671378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chemeClr val="accent1"/>
                </a:solidFill>
              </a:rPr>
              <a:t>Notifications Visualizer</a:t>
            </a:r>
          </a:p>
        </p:txBody>
      </p:sp>
      <p:pic>
        <p:nvPicPr>
          <p:cNvPr id="5" name="图片 4"/>
          <p:cNvPicPr>
            <a:picLocks noChangeAspect="1"/>
          </p:cNvPicPr>
          <p:nvPr/>
        </p:nvPicPr>
        <p:blipFill>
          <a:blip r:embed="rId3"/>
          <a:stretch>
            <a:fillRect/>
          </a:stretch>
        </p:blipFill>
        <p:spPr>
          <a:xfrm>
            <a:off x="317869" y="1280685"/>
            <a:ext cx="5174428" cy="2225233"/>
          </a:xfrm>
          <a:prstGeom prst="rect">
            <a:avLst/>
          </a:prstGeom>
        </p:spPr>
      </p:pic>
      <p:sp>
        <p:nvSpPr>
          <p:cNvPr id="6" name="文本框 5"/>
          <p:cNvSpPr txBox="1"/>
          <p:nvPr/>
        </p:nvSpPr>
        <p:spPr>
          <a:xfrm>
            <a:off x="6008914" y="1280685"/>
            <a:ext cx="5589038" cy="3363998"/>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t>Use this app to help design adaptive live tiles and interactive toasts for Windows 10. </a:t>
            </a:r>
            <a:endParaRPr lang="en-US" altLang="zh-CN" sz="2400" dirty="0" smtClean="0"/>
          </a:p>
          <a:p>
            <a:pPr>
              <a:lnSpc>
                <a:spcPct val="90000"/>
              </a:lnSpc>
              <a:spcAft>
                <a:spcPts val="600"/>
              </a:spcAft>
            </a:pPr>
            <a:r>
              <a:rPr lang="en-US" altLang="zh-CN" sz="2400" dirty="0" smtClean="0"/>
              <a:t>The </a:t>
            </a:r>
            <a:r>
              <a:rPr lang="en-US" altLang="zh-CN" sz="2400" dirty="0"/>
              <a:t>app provides instant visual previews of your tile or toast while editing, similar to Visual Studio's XAML editor/design view. Your payload is also checked for errors, ensuring you create a valid payload.</a:t>
            </a:r>
            <a:endParaRPr lang="zh-CN" altLang="en-US" sz="2400" dirty="0" err="1" smtClean="0">
              <a:gradFill>
                <a:gsLst>
                  <a:gs pos="2917">
                    <a:schemeClr val="tx1"/>
                  </a:gs>
                  <a:gs pos="30000">
                    <a:schemeClr val="tx1"/>
                  </a:gs>
                </a:gsLst>
                <a:lin ang="5400000" scaled="0"/>
              </a:gradFill>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74" y="0"/>
            <a:ext cx="10185077" cy="6858000"/>
          </a:xfrm>
          <a:prstGeom prst="rect">
            <a:avLst/>
          </a:prstGeom>
        </p:spPr>
      </p:pic>
    </p:spTree>
    <p:extLst>
      <p:ext uri="{BB962C8B-B14F-4D97-AF65-F5344CB8AC3E}">
        <p14:creationId xmlns:p14="http://schemas.microsoft.com/office/powerpoint/2010/main" val="3666896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Tile basics</a:t>
            </a:r>
            <a:endParaRPr lang="en-US" dirty="0"/>
          </a:p>
        </p:txBody>
      </p:sp>
    </p:spTree>
    <p:extLst>
      <p:ext uri="{BB962C8B-B14F-4D97-AF65-F5344CB8AC3E}">
        <p14:creationId xmlns:p14="http://schemas.microsoft.com/office/powerpoint/2010/main" val="295326779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smtClean="0"/>
              <a:t>Tile anatomy </a:t>
            </a:r>
            <a:endParaRPr lang="en-US" dirty="0">
              <a:solidFill>
                <a:srgbClr val="FF0000"/>
              </a:solidFill>
            </a:endParaRPr>
          </a:p>
        </p:txBody>
      </p:sp>
      <p:grpSp>
        <p:nvGrpSpPr>
          <p:cNvPr id="13" name="Group 12"/>
          <p:cNvGrpSpPr/>
          <p:nvPr/>
        </p:nvGrpSpPr>
        <p:grpSpPr>
          <a:xfrm>
            <a:off x="460901" y="1623603"/>
            <a:ext cx="3543442" cy="4309132"/>
            <a:chOff x="460901" y="1623603"/>
            <a:chExt cx="3543442" cy="4309132"/>
          </a:xfrm>
        </p:grpSpPr>
        <p:grpSp>
          <p:nvGrpSpPr>
            <p:cNvPr id="10" name="Group 9"/>
            <p:cNvGrpSpPr/>
            <p:nvPr/>
          </p:nvGrpSpPr>
          <p:grpSpPr>
            <a:xfrm>
              <a:off x="460901" y="1623603"/>
              <a:ext cx="3543442" cy="4126514"/>
              <a:chOff x="460901" y="1623603"/>
              <a:chExt cx="3543442" cy="4126514"/>
            </a:xfrm>
          </p:grpSpPr>
          <p:sp>
            <p:nvSpPr>
              <p:cNvPr id="3" name="Rectangle 2"/>
              <p:cNvSpPr/>
              <p:nvPr/>
            </p:nvSpPr>
            <p:spPr bwMode="auto">
              <a:xfrm>
                <a:off x="2385229" y="4857876"/>
                <a:ext cx="1568744" cy="821723"/>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Content Placeholder 2"/>
              <p:cNvSpPr txBox="1">
                <a:spLocks/>
              </p:cNvSpPr>
              <p:nvPr/>
            </p:nvSpPr>
            <p:spPr>
              <a:xfrm>
                <a:off x="463585" y="1623603"/>
                <a:ext cx="3540757" cy="314642"/>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a:solidFill>
                      <a:schemeClr val="bg1"/>
                    </a:solidFill>
                    <a:latin typeface="Segoe UI Light" panose="020B0502040204020203" pitchFamily="34" charset="0"/>
                    <a:cs typeface="Segoe UI Light" panose="020B0502040204020203" pitchFamily="34" charset="0"/>
                  </a:rPr>
                  <a:t>Basic</a:t>
                </a:r>
                <a:r>
                  <a:rPr lang="en-US" sz="1600" dirty="0">
                    <a:latin typeface="+mj-lt"/>
                    <a:cs typeface="Segoe UI Semibold" panose="020B0702040204020203" pitchFamily="34" charset="0"/>
                  </a:rPr>
                  <a:t> </a:t>
                </a:r>
                <a:r>
                  <a:rPr lang="en-US" sz="1800" b="1" dirty="0">
                    <a:solidFill>
                      <a:schemeClr val="bg1"/>
                    </a:solidFill>
                    <a:latin typeface="Segoe UI Light" panose="020B0502040204020203" pitchFamily="34" charset="0"/>
                    <a:cs typeface="Segoe UI Light" panose="020B0502040204020203" pitchFamily="34" charset="0"/>
                  </a:rPr>
                  <a:t>State</a:t>
                </a:r>
                <a:r>
                  <a:rPr lang="en-US" sz="1600" dirty="0">
                    <a:latin typeface="+mj-lt"/>
                    <a:cs typeface="Segoe UI Light"/>
                  </a:rPr>
                  <a:t/>
                </a:r>
                <a:br>
                  <a:rPr lang="en-US" sz="1600" dirty="0">
                    <a:latin typeface="+mj-lt"/>
                    <a:cs typeface="Segoe UI Light"/>
                  </a:rPr>
                </a:br>
                <a:endParaRPr lang="en-US" sz="1600" dirty="0">
                  <a:latin typeface="+mj-lt"/>
                  <a:cs typeface="Segoe UI Light"/>
                </a:endParaRPr>
              </a:p>
            </p:txBody>
          </p:sp>
          <p:sp>
            <p:nvSpPr>
              <p:cNvPr id="14" name="Subtitle 2"/>
              <p:cNvSpPr txBox="1">
                <a:spLocks/>
              </p:cNvSpPr>
              <p:nvPr/>
            </p:nvSpPr>
            <p:spPr>
              <a:xfrm>
                <a:off x="2499009" y="548683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endParaRPr lang="en-US" sz="1050" dirty="0">
                  <a:latin typeface="Segoe UI Light" panose="020B0502040204020203" pitchFamily="34" charset="0"/>
                  <a:cs typeface="Segoe UI Light" panose="020B0502040204020203" pitchFamily="34" charset="0"/>
                </a:endParaRPr>
              </a:p>
            </p:txBody>
          </p:sp>
          <p:sp>
            <p:nvSpPr>
              <p:cNvPr id="15" name="Subtitle 2"/>
              <p:cNvSpPr txBox="1">
                <a:spLocks/>
              </p:cNvSpPr>
              <p:nvPr/>
            </p:nvSpPr>
            <p:spPr>
              <a:xfrm>
                <a:off x="2499009" y="519484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a:t>
                </a: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Logo</a:t>
                </a:r>
              </a:p>
            </p:txBody>
          </p:sp>
          <p:sp>
            <p:nvSpPr>
              <p:cNvPr id="16" name="Subtitle 2"/>
              <p:cNvSpPr txBox="1">
                <a:spLocks/>
              </p:cNvSpPr>
              <p:nvPr/>
            </p:nvSpPr>
            <p:spPr>
              <a:xfrm>
                <a:off x="2499009" y="4931563"/>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pic>
            <p:nvPicPr>
              <p:cNvPr id="31" name="Picture 2"/>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b="40370"/>
              <a:stretch/>
            </p:blipFill>
            <p:spPr>
              <a:xfrm>
                <a:off x="460901" y="1988339"/>
                <a:ext cx="1931999" cy="2347687"/>
              </a:xfrm>
              <a:prstGeom prst="rect">
                <a:avLst/>
              </a:prstGeom>
            </p:spPr>
          </p:pic>
          <p:sp>
            <p:nvSpPr>
              <p:cNvPr id="34" name="Subtitle 2"/>
              <p:cNvSpPr txBox="1">
                <a:spLocks/>
              </p:cNvSpPr>
              <p:nvPr/>
            </p:nvSpPr>
            <p:spPr>
              <a:xfrm>
                <a:off x="2499009" y="2418852"/>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5" name="Subtitle 2"/>
              <p:cNvSpPr txBox="1">
                <a:spLocks/>
              </p:cNvSpPr>
              <p:nvPr/>
            </p:nvSpPr>
            <p:spPr>
              <a:xfrm>
                <a:off x="2499009" y="2919399"/>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6" name="Subtitle 2"/>
              <p:cNvSpPr txBox="1">
                <a:spLocks/>
              </p:cNvSpPr>
              <p:nvPr/>
            </p:nvSpPr>
            <p:spPr>
              <a:xfrm>
                <a:off x="2499009" y="3706206"/>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cxnSp>
            <p:nvCxnSpPr>
              <p:cNvPr id="46" name="Straight Connector 55"/>
              <p:cNvCxnSpPr/>
              <p:nvPr/>
            </p:nvCxnSpPr>
            <p:spPr>
              <a:xfrm>
                <a:off x="1425999" y="2984697"/>
                <a:ext cx="9669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933932" y="249370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977334" y="3542097"/>
                <a:ext cx="1415566" cy="238355"/>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9" name="Picture 8"/>
            <p:cNvPicPr>
              <a:picLocks noChangeAspect="1"/>
            </p:cNvPicPr>
            <p:nvPr/>
          </p:nvPicPr>
          <p:blipFill>
            <a:blip r:embed="rId5"/>
            <a:stretch>
              <a:fillRect/>
            </a:stretch>
          </p:blipFill>
          <p:spPr>
            <a:xfrm>
              <a:off x="460901" y="4415269"/>
              <a:ext cx="1964924" cy="1517466"/>
            </a:xfrm>
            <a:prstGeom prst="rect">
              <a:avLst/>
            </a:prstGeom>
          </p:spPr>
        </p:pic>
      </p:grpSp>
      <p:grpSp>
        <p:nvGrpSpPr>
          <p:cNvPr id="27" name="Group 26"/>
          <p:cNvGrpSpPr/>
          <p:nvPr/>
        </p:nvGrpSpPr>
        <p:grpSpPr>
          <a:xfrm>
            <a:off x="4387632" y="1629518"/>
            <a:ext cx="3646164" cy="4303217"/>
            <a:chOff x="4387632" y="1629518"/>
            <a:chExt cx="3646164" cy="4303217"/>
          </a:xfrm>
        </p:grpSpPr>
        <p:grpSp>
          <p:nvGrpSpPr>
            <p:cNvPr id="5" name="Group 4"/>
            <p:cNvGrpSpPr/>
            <p:nvPr/>
          </p:nvGrpSpPr>
          <p:grpSpPr>
            <a:xfrm>
              <a:off x="4387632" y="1629518"/>
              <a:ext cx="3646164" cy="4126513"/>
              <a:chOff x="4312356" y="1655663"/>
              <a:chExt cx="3719277" cy="4209258"/>
            </a:xfrm>
          </p:grpSpPr>
          <p:sp>
            <p:nvSpPr>
              <p:cNvPr id="57" name="Rectangle 56"/>
              <p:cNvSpPr/>
              <p:nvPr/>
            </p:nvSpPr>
            <p:spPr bwMode="auto">
              <a:xfrm>
                <a:off x="6294437" y="49450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4" name="Rectangle 53"/>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1" name="Content Placeholder 2"/>
              <p:cNvSpPr txBox="1">
                <a:spLocks/>
              </p:cNvSpPr>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Semi-Live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17" name="Subtitle 2"/>
              <p:cNvSpPr txBox="1">
                <a:spLocks/>
              </p:cNvSpPr>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18" name="Subtitle 2"/>
              <p:cNvSpPr txBox="1">
                <a:spLocks/>
              </p:cNvSpPr>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Logo</a:t>
                </a:r>
              </a:p>
            </p:txBody>
          </p:sp>
          <p:sp>
            <p:nvSpPr>
              <p:cNvPr id="19" name="Subtitle 2"/>
              <p:cNvSpPr txBox="1">
                <a:spLocks/>
              </p:cNvSpPr>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0" name="Subtitle 2"/>
              <p:cNvSpPr txBox="1">
                <a:spLocks/>
              </p:cNvSpPr>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Badge</a:t>
                </a:r>
              </a:p>
            </p:txBody>
          </p:sp>
          <p:pic>
            <p:nvPicPr>
              <p:cNvPr id="33" name="Picture 25"/>
              <p:cNvPicPr>
                <a:picLocks noChangeAspect="1"/>
              </p:cNvPicPr>
              <p:nvPr/>
            </p:nvPicPr>
            <p:blipFill rotWithShape="1">
              <a:blip r:embed="rId6">
                <a:biLevel thresh="75000"/>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rcRect b="44017"/>
              <a:stretch/>
            </p:blipFill>
            <p:spPr>
              <a:xfrm>
                <a:off x="4312356" y="2027713"/>
                <a:ext cx="1970740" cy="2248317"/>
              </a:xfrm>
              <a:prstGeom prst="rect">
                <a:avLst/>
              </a:prstGeom>
            </p:spPr>
          </p:pic>
          <p:sp>
            <p:nvSpPr>
              <p:cNvPr id="37" name="Subtitle 2"/>
              <p:cNvSpPr txBox="1">
                <a:spLocks/>
              </p:cNvSpPr>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8" name="Subtitle 2"/>
              <p:cNvSpPr txBox="1">
                <a:spLocks/>
              </p:cNvSpPr>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9" name="Subtitle 2"/>
              <p:cNvSpPr txBox="1">
                <a:spLocks/>
              </p:cNvSpPr>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0" name="Subtitle 2"/>
              <p:cNvSpPr txBox="1">
                <a:spLocks/>
              </p:cNvSpPr>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grpSp>
            <p:nvGrpSpPr>
              <p:cNvPr id="59" name="Group 66"/>
              <p:cNvGrpSpPr/>
              <p:nvPr/>
            </p:nvGrpSpPr>
            <p:grpSpPr>
              <a:xfrm>
                <a:off x="4824081" y="3612627"/>
                <a:ext cx="1443951" cy="243134"/>
                <a:chOff x="728133" y="2599267"/>
                <a:chExt cx="1415767" cy="238388"/>
              </a:xfrm>
            </p:grpSpPr>
            <p:cxnSp>
              <p:nvCxnSpPr>
                <p:cNvPr id="60"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6" name="Picture 25"/>
            <p:cNvPicPr>
              <a:picLocks noChangeAspect="1"/>
            </p:cNvPicPr>
            <p:nvPr/>
          </p:nvPicPr>
          <p:blipFill>
            <a:blip r:embed="rId8"/>
            <a:stretch>
              <a:fillRect/>
            </a:stretch>
          </p:blipFill>
          <p:spPr>
            <a:xfrm>
              <a:off x="4409331" y="4169388"/>
              <a:ext cx="1862011" cy="1763347"/>
            </a:xfrm>
            <a:prstGeom prst="rect">
              <a:avLst/>
            </a:prstGeom>
          </p:spPr>
        </p:pic>
      </p:grpSp>
      <p:grpSp>
        <p:nvGrpSpPr>
          <p:cNvPr id="29" name="Group 28"/>
          <p:cNvGrpSpPr/>
          <p:nvPr/>
        </p:nvGrpSpPr>
        <p:grpSpPr>
          <a:xfrm>
            <a:off x="8112956" y="1623603"/>
            <a:ext cx="3654894" cy="4309132"/>
            <a:chOff x="8112956" y="1623603"/>
            <a:chExt cx="3654894" cy="4309132"/>
          </a:xfrm>
        </p:grpSpPr>
        <p:grpSp>
          <p:nvGrpSpPr>
            <p:cNvPr id="6" name="Group 5"/>
            <p:cNvGrpSpPr/>
            <p:nvPr/>
          </p:nvGrpSpPr>
          <p:grpSpPr>
            <a:xfrm>
              <a:off x="8112956" y="1623603"/>
              <a:ext cx="3654894" cy="4126513"/>
              <a:chOff x="8413814" y="1655663"/>
              <a:chExt cx="3728182" cy="4209258"/>
            </a:xfrm>
          </p:grpSpPr>
          <p:sp>
            <p:nvSpPr>
              <p:cNvPr id="74" name="Rectangle 73"/>
              <p:cNvSpPr/>
              <p:nvPr/>
            </p:nvSpPr>
            <p:spPr bwMode="auto">
              <a:xfrm>
                <a:off x="10409237" y="5478462"/>
                <a:ext cx="1600200" cy="3048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Content Placeholder 2"/>
              <p:cNvSpPr txBox="1">
                <a:spLocks/>
              </p:cNvSpPr>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21" name="Subtitle 2"/>
              <p:cNvSpPr txBox="1">
                <a:spLocks/>
              </p:cNvSpPr>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22" name="Subtitle 2"/>
              <p:cNvSpPr txBox="1">
                <a:spLocks/>
              </p:cNvSpPr>
              <p:nvPr/>
            </p:nvSpPr>
            <p:spPr>
              <a:xfrm>
                <a:off x="10507792" y="476389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Icon</a:t>
                </a:r>
              </a:p>
            </p:txBody>
          </p:sp>
          <p:sp>
            <p:nvSpPr>
              <p:cNvPr id="23" name="Subtitle 2"/>
              <p:cNvSpPr txBox="1">
                <a:spLocks/>
              </p:cNvSpPr>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4" name="Subtitle 2"/>
              <p:cNvSpPr txBox="1">
                <a:spLocks/>
              </p:cNvSpPr>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Badge</a:t>
                </a:r>
              </a:p>
            </p:txBody>
          </p:sp>
          <p:sp>
            <p:nvSpPr>
              <p:cNvPr id="25" name="Subtitle 2"/>
              <p:cNvSpPr txBox="1">
                <a:spLocks/>
              </p:cNvSpPr>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Content</a:t>
                </a:r>
                <a:endParaRPr lang="en-US" sz="1050" dirty="0">
                  <a:solidFill>
                    <a:schemeClr val="bg1"/>
                  </a:solidFill>
                  <a:latin typeface="Segoe UI Light" panose="020B0502040204020203" pitchFamily="34" charset="0"/>
                  <a:cs typeface="Segoe UI Light" panose="020B0502040204020203" pitchFamily="34" charset="0"/>
                </a:endParaRPr>
              </a:p>
            </p:txBody>
          </p:sp>
          <p:pic>
            <p:nvPicPr>
              <p:cNvPr id="32" name="Picture 8"/>
              <p:cNvPicPr>
                <a:picLocks noChangeAspect="1"/>
              </p:cNvPicPr>
              <p:nvPr/>
            </p:nvPicPr>
            <p:blipFill rotWithShape="1">
              <a:blip r:embed="rId9">
                <a:biLevel thresh="75000"/>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a:ext>
                </a:extLst>
              </a:blip>
              <a:srcRect b="42368"/>
              <a:stretch/>
            </p:blipFill>
            <p:spPr>
              <a:xfrm>
                <a:off x="8413814" y="2027713"/>
                <a:ext cx="1970739" cy="2314528"/>
              </a:xfrm>
              <a:prstGeom prst="rect">
                <a:avLst/>
              </a:prstGeom>
            </p:spPr>
          </p:pic>
          <p:sp>
            <p:nvSpPr>
              <p:cNvPr id="41" name="Subtitle 2"/>
              <p:cNvSpPr txBox="1">
                <a:spLocks/>
              </p:cNvSpPr>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42" name="Subtitle 2"/>
              <p:cNvSpPr txBox="1">
                <a:spLocks/>
              </p:cNvSpPr>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3" name="Subtitle 2"/>
              <p:cNvSpPr txBox="1">
                <a:spLocks/>
              </p:cNvSpPr>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sp>
            <p:nvSpPr>
              <p:cNvPr id="44" name="Subtitle 2"/>
              <p:cNvSpPr txBox="1">
                <a:spLocks/>
              </p:cNvSpPr>
              <p:nvPr/>
            </p:nvSpPr>
            <p:spPr>
              <a:xfrm>
                <a:off x="10507792" y="3210555"/>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Icon</a:t>
                </a:r>
              </a:p>
            </p:txBody>
          </p:sp>
          <p:sp>
            <p:nvSpPr>
              <p:cNvPr id="45" name="Subtitle 2"/>
              <p:cNvSpPr txBox="1">
                <a:spLocks/>
              </p:cNvSpPr>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Content</a:t>
                </a: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8" name="Picture 27"/>
            <p:cNvPicPr>
              <a:picLocks noChangeAspect="1"/>
            </p:cNvPicPr>
            <p:nvPr/>
          </p:nvPicPr>
          <p:blipFill>
            <a:blip r:embed="rId11"/>
            <a:stretch>
              <a:fillRect/>
            </a:stretch>
          </p:blipFill>
          <p:spPr>
            <a:xfrm>
              <a:off x="8145729" y="4207343"/>
              <a:ext cx="1899226" cy="1725392"/>
            </a:xfrm>
            <a:prstGeom prst="rect">
              <a:avLst/>
            </a:prstGeom>
          </p:spPr>
        </p:pic>
      </p:grpSp>
    </p:spTree>
    <p:extLst>
      <p:ext uri="{BB962C8B-B14F-4D97-AF65-F5344CB8AC3E}">
        <p14:creationId xmlns:p14="http://schemas.microsoft.com/office/powerpoint/2010/main" val="193883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500"/>
                            </p:stCondLst>
                            <p:childTnLst>
                              <p:par>
                                <p:cTn id="9" presetID="10" presetClass="entr" presetSubtype="0" fill="hold" nodeType="afterEffect">
                                  <p:stCondLst>
                                    <p:cond delay="500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Primary Tile</a:t>
            </a:r>
            <a:endParaRPr lang="en-GB" dirty="0"/>
          </a:p>
        </p:txBody>
      </p:sp>
      <p:pic>
        <p:nvPicPr>
          <p:cNvPr id="3" name="图片 2"/>
          <p:cNvPicPr>
            <a:picLocks noChangeAspect="1"/>
          </p:cNvPicPr>
          <p:nvPr/>
        </p:nvPicPr>
        <p:blipFill>
          <a:blip r:embed="rId3"/>
          <a:stretch>
            <a:fillRect/>
          </a:stretch>
        </p:blipFill>
        <p:spPr>
          <a:xfrm>
            <a:off x="1387592" y="1189176"/>
            <a:ext cx="9419136" cy="5433531"/>
          </a:xfrm>
          <a:prstGeom prst="rect">
            <a:avLst/>
          </a:prstGeom>
        </p:spPr>
      </p:pic>
      <p:pic>
        <p:nvPicPr>
          <p:cNvPr id="5" name="图片 4"/>
          <p:cNvPicPr>
            <a:picLocks noChangeAspect="1"/>
          </p:cNvPicPr>
          <p:nvPr/>
        </p:nvPicPr>
        <p:blipFill>
          <a:blip r:embed="rId4"/>
          <a:stretch>
            <a:fillRect/>
          </a:stretch>
        </p:blipFill>
        <p:spPr>
          <a:xfrm>
            <a:off x="2084070" y="1886818"/>
            <a:ext cx="8722658" cy="3831076"/>
          </a:xfrm>
          <a:prstGeom prst="rect">
            <a:avLst/>
          </a:prstGeom>
        </p:spPr>
      </p:pic>
    </p:spTree>
    <p:extLst>
      <p:ext uri="{BB962C8B-B14F-4D97-AF65-F5344CB8AC3E}">
        <p14:creationId xmlns:p14="http://schemas.microsoft.com/office/powerpoint/2010/main" val="6479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Updating tiles</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“ScheduledTileNotification”</a:t>
            </a:r>
          </a:p>
          <a:p>
            <a:r>
              <a:rPr lang="en-US" smtClean="0"/>
              <a:t>Periodic</a:t>
            </a:r>
          </a:p>
          <a:p>
            <a:pPr lvl="1"/>
            <a:r>
              <a:rPr lang="en-US" smtClean="0"/>
              <a:t>Pull from URL 30m / 60m / 6h / 12h / 24h</a:t>
            </a:r>
          </a:p>
          <a:p>
            <a:r>
              <a:rPr lang="en-US" smtClean="0"/>
              <a:t>Local</a:t>
            </a:r>
          </a:p>
          <a:p>
            <a:pPr lvl="1"/>
            <a:r>
              <a:rPr lang="en-US" smtClean="0"/>
              <a:t>Update from (foreground/background) app</a:t>
            </a:r>
          </a:p>
          <a:p>
            <a:r>
              <a:rPr lang="en-US" smtClean="0"/>
              <a:t>Push</a:t>
            </a:r>
          </a:p>
          <a:p>
            <a:pPr lvl="1"/>
            <a:r>
              <a:rPr lang="en-US" smtClean="0"/>
              <a:t>Use push services</a:t>
            </a:r>
          </a:p>
          <a:p>
            <a:pPr lvl="1"/>
            <a:r>
              <a:rPr lang="en-US" smtClean="0"/>
              <a:t>Update badge</a:t>
            </a:r>
            <a:endParaRPr lang="en-US" dirty="0"/>
          </a:p>
        </p:txBody>
      </p:sp>
    </p:spTree>
    <p:extLst>
      <p:ext uri="{BB962C8B-B14F-4D97-AF65-F5344CB8AC3E}">
        <p14:creationId xmlns:p14="http://schemas.microsoft.com/office/powerpoint/2010/main" val="308448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9" presetClass="emph" presetSubtype="0" grpId="1" nodeType="withEffect">
                                  <p:stCondLst>
                                    <p:cond delay="0"/>
                                  </p:stCondLst>
                                  <p:childTnLst>
                                    <p:set>
                                      <p:cBhvr rctx="PPT">
                                        <p:cTn id="20" dur="indefinite"/>
                                        <p:tgtEl>
                                          <p:spTgt spid="4">
                                            <p:txEl>
                                              <p:pRg st="0" end="0"/>
                                            </p:txEl>
                                          </p:spTgt>
                                        </p:tgtEl>
                                        <p:attrNameLst>
                                          <p:attrName>style.opacity</p:attrName>
                                        </p:attrNameLst>
                                      </p:cBhvr>
                                      <p:to>
                                        <p:strVal val="0.5"/>
                                      </p:to>
                                    </p:set>
                                    <p:animEffect filter="image" prLst="opacity: 0.5">
                                      <p:cBhvr rctx="IE">
                                        <p:cTn id="21" dur="indefinite"/>
                                        <p:tgtEl>
                                          <p:spTgt spid="4">
                                            <p:txEl>
                                              <p:pRg st="0" end="0"/>
                                            </p:txEl>
                                          </p:spTgt>
                                        </p:tgtEl>
                                      </p:cBhvr>
                                    </p:animEffect>
                                  </p:childTnLst>
                                </p:cTn>
                              </p:par>
                              <p:par>
                                <p:cTn id="22" presetID="9" presetClass="emph" presetSubtype="0" grpId="1" nodeType="withEffect">
                                  <p:stCondLst>
                                    <p:cond delay="0"/>
                                  </p:stCondLst>
                                  <p:childTnLst>
                                    <p:set>
                                      <p:cBhvr rctx="PPT">
                                        <p:cTn id="23" dur="indefinite"/>
                                        <p:tgtEl>
                                          <p:spTgt spid="4">
                                            <p:txEl>
                                              <p:pRg st="1" end="1"/>
                                            </p:txEl>
                                          </p:spTgt>
                                        </p:tgtEl>
                                        <p:attrNameLst>
                                          <p:attrName>style.opacity</p:attrName>
                                        </p:attrNameLst>
                                      </p:cBhvr>
                                      <p:to>
                                        <p:strVal val="0.5"/>
                                      </p:to>
                                    </p:set>
                                    <p:animEffect filter="image" prLst="opacity: 0.5">
                                      <p:cBhvr rctx="IE">
                                        <p:cTn id="24" dur="indefinite"/>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9" presetClass="emph" presetSubtype="0" grpId="1" nodeType="withEffect">
                                  <p:stCondLst>
                                    <p:cond delay="0"/>
                                  </p:stCondLst>
                                  <p:childTnLst>
                                    <p:set>
                                      <p:cBhvr rctx="PPT">
                                        <p:cTn id="34" dur="indefinite"/>
                                        <p:tgtEl>
                                          <p:spTgt spid="4">
                                            <p:txEl>
                                              <p:pRg st="2" end="2"/>
                                            </p:txEl>
                                          </p:spTgt>
                                        </p:tgtEl>
                                        <p:attrNameLst>
                                          <p:attrName>style.opacity</p:attrName>
                                        </p:attrNameLst>
                                      </p:cBhvr>
                                      <p:to>
                                        <p:strVal val="0.5"/>
                                      </p:to>
                                    </p:set>
                                    <p:animEffect filter="image" prLst="opacity: 0.5">
                                      <p:cBhvr rctx="IE">
                                        <p:cTn id="35" dur="indefinite"/>
                                        <p:tgtEl>
                                          <p:spTgt spid="4">
                                            <p:txEl>
                                              <p:pRg st="2" end="2"/>
                                            </p:txEl>
                                          </p:spTgt>
                                        </p:tgtEl>
                                      </p:cBhvr>
                                    </p:animEffect>
                                  </p:childTnLst>
                                </p:cTn>
                              </p:par>
                              <p:par>
                                <p:cTn id="36" presetID="9" presetClass="emph" presetSubtype="0" grpId="1" nodeType="withEffect">
                                  <p:stCondLst>
                                    <p:cond delay="0"/>
                                  </p:stCondLst>
                                  <p:childTnLst>
                                    <p:set>
                                      <p:cBhvr rctx="PPT">
                                        <p:cTn id="37" dur="indefinite"/>
                                        <p:tgtEl>
                                          <p:spTgt spid="4">
                                            <p:txEl>
                                              <p:pRg st="3" end="3"/>
                                            </p:txEl>
                                          </p:spTgt>
                                        </p:tgtEl>
                                        <p:attrNameLst>
                                          <p:attrName>style.opacity</p:attrName>
                                        </p:attrNameLst>
                                      </p:cBhvr>
                                      <p:to>
                                        <p:strVal val="0.5"/>
                                      </p:to>
                                    </p:set>
                                    <p:animEffect filter="image" prLst="opacity: 0.5">
                                      <p:cBhvr rctx="IE">
                                        <p:cTn id="38" dur="indefinite"/>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500"/>
                                        <p:tgtEl>
                                          <p:spTgt spid="4">
                                            <p:txEl>
                                              <p:pRg st="7" end="7"/>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par>
                                <p:cTn id="50" presetID="9" presetClass="emph" presetSubtype="0" grpId="1" nodeType="withEffect">
                                  <p:stCondLst>
                                    <p:cond delay="0"/>
                                  </p:stCondLst>
                                  <p:childTnLst>
                                    <p:set>
                                      <p:cBhvr rctx="PPT">
                                        <p:cTn id="51" dur="indefinite"/>
                                        <p:tgtEl>
                                          <p:spTgt spid="4">
                                            <p:txEl>
                                              <p:pRg st="4" end="4"/>
                                            </p:txEl>
                                          </p:spTgt>
                                        </p:tgtEl>
                                        <p:attrNameLst>
                                          <p:attrName>style.opacity</p:attrName>
                                        </p:attrNameLst>
                                      </p:cBhvr>
                                      <p:to>
                                        <p:strVal val="0.5"/>
                                      </p:to>
                                    </p:set>
                                    <p:animEffect filter="image" prLst="opacity: 0.5">
                                      <p:cBhvr rctx="IE">
                                        <p:cTn id="52" dur="indefinite"/>
                                        <p:tgtEl>
                                          <p:spTgt spid="4">
                                            <p:txEl>
                                              <p:pRg st="4" end="4"/>
                                            </p:txEl>
                                          </p:spTgt>
                                        </p:tgtEl>
                                      </p:cBhvr>
                                    </p:animEffect>
                                  </p:childTnLst>
                                </p:cTn>
                              </p:par>
                              <p:par>
                                <p:cTn id="53" presetID="9" presetClass="emph" presetSubtype="0" grpId="1" nodeType="withEffect">
                                  <p:stCondLst>
                                    <p:cond delay="0"/>
                                  </p:stCondLst>
                                  <p:childTnLst>
                                    <p:set>
                                      <p:cBhvr rctx="PPT">
                                        <p:cTn id="54" dur="indefinite"/>
                                        <p:tgtEl>
                                          <p:spTgt spid="4">
                                            <p:txEl>
                                              <p:pRg st="5" end="5"/>
                                            </p:txEl>
                                          </p:spTgt>
                                        </p:tgtEl>
                                        <p:attrNameLst>
                                          <p:attrName>style.opacity</p:attrName>
                                        </p:attrNameLst>
                                      </p:cBhvr>
                                      <p:to>
                                        <p:strVal val="0.5"/>
                                      </p:to>
                                    </p:set>
                                    <p:animEffect filter="image" prLst="opacity: 0.5">
                                      <p:cBhvr rctx="IE">
                                        <p:cTn id="55" dur="indefinite"/>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tile badge</a:t>
            </a:r>
            <a:endParaRPr lang="en-US" dirty="0"/>
          </a:p>
        </p:txBody>
      </p:sp>
      <p:sp>
        <p:nvSpPr>
          <p:cNvPr id="5" name="Text Placeholder 4"/>
          <p:cNvSpPr>
            <a:spLocks noGrp="1"/>
          </p:cNvSpPr>
          <p:nvPr>
            <p:ph type="body" sz="quarter" idx="10"/>
          </p:nvPr>
        </p:nvSpPr>
        <p:spPr>
          <a:xfrm>
            <a:off x="269240" y="1197323"/>
            <a:ext cx="11653522" cy="4653197"/>
          </a:xfrm>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badge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type = </a:t>
            </a:r>
            <a:r>
              <a:rPr lang="en-US" sz="1961" dirty="0" err="1">
                <a:solidFill>
                  <a:srgbClr val="2B91AF"/>
                </a:solidFill>
                <a:highlight>
                  <a:srgbClr val="FFFFFF"/>
                </a:highlight>
              </a:rPr>
              <a:t>BadgeTemplateType</a:t>
            </a:r>
            <a:r>
              <a:rPr lang="en-US" sz="1961" dirty="0" err="1">
                <a:solidFill>
                  <a:srgbClr val="000000"/>
                </a:solidFill>
                <a:highlight>
                  <a:srgbClr val="FFFFFF"/>
                </a:highlight>
              </a:rPr>
              <a:t>.BadgeNumber</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(type);</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a:t>
            </a:r>
            <a:r>
              <a:rPr lang="en-US" sz="1961" dirty="0" smtClean="0">
                <a:solidFill>
                  <a:srgbClr val="008000"/>
                </a:solidFill>
                <a:highlight>
                  <a:srgbClr val="FFFFFF"/>
                </a:highlight>
              </a:rPr>
              <a:t>update </a:t>
            </a:r>
            <a:r>
              <a:rPr lang="en-US" sz="1961" dirty="0">
                <a:solidFill>
                  <a:srgbClr val="008000"/>
                </a:solidFill>
                <a:highlight>
                  <a:srgbClr val="FFFFFF"/>
                </a:highlight>
              </a:rPr>
              <a:t>element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"badge"</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 = elements[0] </a:t>
            </a:r>
            <a:r>
              <a:rPr lang="en-US" sz="1961" dirty="0">
                <a:solidFill>
                  <a:srgbClr val="0000FF"/>
                </a:solidFill>
                <a:highlight>
                  <a:srgbClr val="FFFFFF"/>
                </a:highlight>
              </a:rPr>
              <a:t>as</a:t>
            </a:r>
            <a:r>
              <a:rPr lang="en-US" sz="1961" dirty="0">
                <a:solidFill>
                  <a:srgbClr val="000000"/>
                </a:solidFill>
                <a:highlight>
                  <a:srgbClr val="FFFFFF"/>
                </a:highlight>
              </a:rPr>
              <a:t> </a:t>
            </a:r>
            <a:r>
              <a:rPr lang="en-US" sz="1961" dirty="0" err="1">
                <a:solidFill>
                  <a:srgbClr val="000000"/>
                </a:solidFill>
                <a:highlight>
                  <a:srgbClr val="FFFFFF"/>
                </a:highlight>
              </a:rPr>
              <a:t>Windows.Data.Xml.Dom.</a:t>
            </a:r>
            <a:r>
              <a:rPr lang="en-US" sz="1961" dirty="0" err="1">
                <a:solidFill>
                  <a:srgbClr val="2B91AF"/>
                </a:solidFill>
                <a:highlight>
                  <a:srgbClr val="FFFFFF"/>
                </a:highlight>
              </a:rPr>
              <a:t>XmlElement</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element.SetAttribute</a:t>
            </a:r>
            <a:r>
              <a:rPr lang="en-US" sz="1961" dirty="0">
                <a:solidFill>
                  <a:srgbClr val="000000"/>
                </a:solidFill>
                <a:highlight>
                  <a:srgbClr val="FFFFFF"/>
                </a:highlight>
              </a:rPr>
              <a:t>(</a:t>
            </a:r>
            <a:r>
              <a:rPr lang="en-US" sz="1961" dirty="0">
                <a:solidFill>
                  <a:srgbClr val="A31515"/>
                </a:solidFill>
                <a:highlight>
                  <a:srgbClr val="FFFFFF"/>
                </a:highlight>
              </a:rPr>
              <a:t>"value"</a:t>
            </a:r>
            <a:r>
              <a:rPr lang="en-US" sz="1961" dirty="0">
                <a:solidFill>
                  <a:srgbClr val="000000"/>
                </a:solidFill>
                <a:highlight>
                  <a:srgbClr val="FFFFFF"/>
                </a:highlight>
              </a:rPr>
              <a:t>, "47");</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a:t>
            </a:r>
            <a:r>
              <a:rPr lang="en-US" sz="1961" dirty="0" smtClean="0">
                <a:solidFill>
                  <a:srgbClr val="008000"/>
                </a:solidFill>
                <a:highlight>
                  <a:srgbClr val="FFFFFF"/>
                </a:highlight>
              </a:rPr>
              <a:t>perform update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updator</a:t>
            </a:r>
            <a:r>
              <a:rPr lang="en-US" sz="1961" dirty="0">
                <a:solidFill>
                  <a:srgbClr val="000000"/>
                </a:solidFill>
                <a:highlight>
                  <a:srgbClr val="FFFFFF"/>
                </a:highlight>
              </a:rPr>
              <a:t>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.CreateBadgeUpdaterForApplication</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notification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BadgeNotification</a:t>
            </a:r>
            <a:r>
              <a:rPr lang="en-US" sz="1961" dirty="0">
                <a:solidFill>
                  <a:srgbClr val="000000"/>
                </a:solidFill>
                <a:highlight>
                  <a:srgbClr val="FFFFFF"/>
                </a:highlight>
              </a:rPr>
              <a:t>(xml);</a:t>
            </a:r>
          </a:p>
          <a:p>
            <a:pPr>
              <a:spcBef>
                <a:spcPts val="400"/>
              </a:spcBef>
            </a:pPr>
            <a:r>
              <a:rPr lang="en-US" sz="1961" dirty="0" err="1">
                <a:solidFill>
                  <a:srgbClr val="000000"/>
                </a:solidFill>
                <a:highlight>
                  <a:srgbClr val="FFFFFF"/>
                </a:highlight>
              </a:rPr>
              <a:t>updator.Update</a:t>
            </a:r>
            <a:r>
              <a:rPr lang="en-US" sz="1961" dirty="0">
                <a:solidFill>
                  <a:srgbClr val="000000"/>
                </a:solidFill>
                <a:highlight>
                  <a:srgbClr val="FFFFFF"/>
                </a:highlight>
              </a:rPr>
              <a:t>(notification);</a:t>
            </a:r>
            <a:endParaRPr lang="en-US" sz="1961" dirty="0"/>
          </a:p>
        </p:txBody>
      </p:sp>
      <p:sp>
        <p:nvSpPr>
          <p:cNvPr id="7" name="Rectangle 6"/>
          <p:cNvSpPr/>
          <p:nvPr/>
        </p:nvSpPr>
        <p:spPr bwMode="auto">
          <a:xfrm>
            <a:off x="1823665" y="1810931"/>
            <a:ext cx="4284527"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271877" y="3075934"/>
            <a:ext cx="507974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00265" y="5359835"/>
            <a:ext cx="418944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252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a secondary tile</a:t>
            </a:r>
            <a:endParaRPr lang="en-US" dirty="0"/>
          </a:p>
        </p:txBody>
      </p:sp>
      <p:sp>
        <p:nvSpPr>
          <p:cNvPr id="5" name="Text Placeholder 4"/>
          <p:cNvSpPr>
            <a:spLocks noGrp="1"/>
          </p:cNvSpPr>
          <p:nvPr>
            <p:ph type="body" sz="quarter" idx="10"/>
          </p:nvPr>
        </p:nvSpPr>
        <p:spPr/>
        <p:txBody>
          <a:bodyPr/>
          <a:lstStyle/>
          <a:p>
            <a:pPr>
              <a:lnSpc>
                <a:spcPct val="100000"/>
              </a:lnSpc>
              <a:spcBef>
                <a:spcPts val="400"/>
              </a:spcBef>
            </a:pPr>
            <a:endParaRPr lang="en-US" sz="1961" dirty="0">
              <a:solidFill>
                <a:srgbClr val="0000FF"/>
              </a:solidFill>
              <a:highlight>
                <a:srgbClr val="FFFFFF"/>
              </a:highlight>
            </a:endParaRP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tileId</a:t>
            </a:r>
            <a:r>
              <a:rPr lang="en-US" sz="1961" dirty="0">
                <a:solidFill>
                  <a:srgbClr val="000000"/>
                </a:solidFill>
                <a:highlight>
                  <a:srgbClr val="FFFFFF"/>
                </a:highlight>
              </a:rPr>
              <a:t> = </a:t>
            </a:r>
            <a:r>
              <a:rPr lang="en-US" sz="1961" dirty="0">
                <a:solidFill>
                  <a:srgbClr val="A31515"/>
                </a:solidFill>
                <a:highlight>
                  <a:srgbClr val="FFFFFF"/>
                </a:highlight>
              </a:rPr>
              <a:t>"</a:t>
            </a:r>
            <a:r>
              <a:rPr lang="en-US" sz="1961" dirty="0" err="1">
                <a:solidFill>
                  <a:srgbClr val="A31515"/>
                </a:solidFill>
                <a:highlight>
                  <a:srgbClr val="FFFFFF"/>
                </a:highlight>
              </a:rPr>
              <a:t>DetailsTile</a:t>
            </a:r>
            <a:r>
              <a:rPr lang="en-US" sz="1961" dirty="0">
                <a:solidFill>
                  <a:srgbClr val="A31515"/>
                </a:solidFill>
                <a:highlight>
                  <a:srgbClr val="FFFFFF"/>
                </a:highlight>
              </a:rPr>
              <a:t>"</a:t>
            </a:r>
            <a:r>
              <a:rPr lang="en-US" sz="1961" dirty="0">
                <a:solidFill>
                  <a:srgbClr val="000000"/>
                </a:solidFill>
                <a:highlight>
                  <a:srgbClr val="FFFFFF"/>
                </a:highlight>
              </a:rPr>
              <a:t>;</a:t>
            </a: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pinned = </a:t>
            </a:r>
            <a:r>
              <a:rPr lang="en-US" sz="1961" dirty="0" err="1">
                <a:solidFill>
                  <a:srgbClr val="2B91AF"/>
                </a:solidFill>
                <a:highlight>
                  <a:srgbClr val="FFFFFF"/>
                </a:highlight>
              </a:rPr>
              <a:t>SecondaryTile</a:t>
            </a:r>
            <a:r>
              <a:rPr lang="en-US" sz="1961" dirty="0" err="1">
                <a:solidFill>
                  <a:srgbClr val="000000"/>
                </a:solidFill>
                <a:highlight>
                  <a:srgbClr val="FFFFFF"/>
                </a:highlight>
              </a:rPr>
              <a:t>.Exists</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(!pinned)</a:t>
            </a:r>
          </a:p>
          <a:p>
            <a:pPr>
              <a:lnSpc>
                <a:spcPct val="100000"/>
              </a:lnSpc>
              <a:spcBef>
                <a:spcPts val="400"/>
              </a:spcBef>
            </a:pPr>
            <a:r>
              <a:rPr lang="en-US" sz="1961" dirty="0">
                <a:solidFill>
                  <a:srgbClr val="000000"/>
                </a:solidFill>
                <a:highlight>
                  <a:srgbClr val="FFFFFF"/>
                </a:highlight>
              </a:rPr>
              <a:t>{</a:t>
            </a:r>
          </a:p>
          <a:p>
            <a:pPr>
              <a:lnSpc>
                <a:spcPct val="100000"/>
              </a:lnSpc>
              <a:spcBef>
                <a:spcPts val="400"/>
              </a:spcBef>
            </a:pPr>
            <a:r>
              <a:rPr lang="en-US" sz="1961" dirty="0" smtClean="0">
                <a:solidFill>
                  <a:srgbClr val="0000FF"/>
                </a:solidFill>
                <a:highlight>
                  <a:srgbClr val="FFFFFF"/>
                </a:highlight>
              </a:rPr>
              <a:t>    </a:t>
            </a:r>
            <a:r>
              <a:rPr lang="en-US" sz="1961" dirty="0" err="1" smtClean="0">
                <a:solidFill>
                  <a:srgbClr val="0000FF"/>
                </a:solidFill>
                <a:highlight>
                  <a:srgbClr val="FFFFFF"/>
                </a:highlight>
              </a:rPr>
              <a:t>var</a:t>
            </a:r>
            <a:r>
              <a:rPr lang="en-US" sz="1961" dirty="0" smtClean="0">
                <a:solidFill>
                  <a:srgbClr val="000000"/>
                </a:solidFill>
                <a:highlight>
                  <a:srgbClr val="FFFFFF"/>
                </a:highlight>
              </a:rPr>
              <a:t> </a:t>
            </a:r>
            <a:r>
              <a:rPr lang="en-US" sz="1961" dirty="0">
                <a:solidFill>
                  <a:srgbClr val="000000"/>
                </a:solidFill>
                <a:highlight>
                  <a:srgbClr val="FFFFFF"/>
                </a:highlight>
              </a:rPr>
              <a:t>tile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SecondaryTile</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r>
              <a:rPr lang="en-US" sz="1961" dirty="0">
                <a:solidFill>
                  <a:srgbClr val="000000"/>
                </a:solidFill>
                <a:highlight>
                  <a:srgbClr val="FFFFFF"/>
                </a:highlight>
              </a:rPr>
              <a:t>        </a:t>
            </a:r>
            <a:r>
              <a:rPr lang="en-US" sz="1961" dirty="0" err="1">
                <a:solidFill>
                  <a:srgbClr val="000000"/>
                </a:solidFill>
                <a:highlight>
                  <a:srgbClr val="FFFFFF"/>
                </a:highlight>
              </a:rPr>
              <a:t>DisplayName</a:t>
            </a:r>
            <a:r>
              <a:rPr lang="en-US" sz="1961" dirty="0">
                <a:solidFill>
                  <a:srgbClr val="000000"/>
                </a:solidFill>
                <a:highlight>
                  <a:srgbClr val="FFFFFF"/>
                </a:highlight>
              </a:rPr>
              <a:t> = </a:t>
            </a:r>
            <a:r>
              <a:rPr lang="en-US" sz="1961" dirty="0">
                <a:solidFill>
                  <a:srgbClr val="A31515"/>
                </a:solidFill>
                <a:highlight>
                  <a:srgbClr val="FFFFFF"/>
                </a:highlight>
              </a:rPr>
              <a:t>"Record details"</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        Arguments = </a:t>
            </a:r>
            <a:r>
              <a:rPr lang="en-US" sz="1961" dirty="0">
                <a:solidFill>
                  <a:srgbClr val="A31515"/>
                </a:solidFill>
                <a:highlight>
                  <a:srgbClr val="FFFFFF"/>
                </a:highlight>
              </a:rPr>
              <a:t>"123"</a:t>
            </a:r>
            <a:endParaRPr lang="en-US" sz="1961" dirty="0">
              <a:solidFill>
                <a:srgbClr val="000000"/>
              </a:solidFill>
              <a:highlight>
                <a:srgbClr val="FFFFFF"/>
              </a:highlight>
            </a:endParaRP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smtClean="0">
                <a:solidFill>
                  <a:srgbClr val="008000"/>
                </a:solidFill>
                <a:highlight>
                  <a:srgbClr val="FFFFFF"/>
                </a:highlight>
              </a:rPr>
              <a:t>    // </a:t>
            </a:r>
            <a:r>
              <a:rPr lang="en-US" sz="1961" dirty="0">
                <a:solidFill>
                  <a:srgbClr val="008000"/>
                </a:solidFill>
                <a:highlight>
                  <a:srgbClr val="FFFFFF"/>
                </a:highlight>
              </a:rPr>
              <a:t>extra </a:t>
            </a:r>
            <a:r>
              <a:rPr lang="en-US" sz="1961" dirty="0" smtClean="0">
                <a:solidFill>
                  <a:srgbClr val="008000"/>
                </a:solidFill>
                <a:highlight>
                  <a:srgbClr val="FFFFFF"/>
                </a:highlight>
              </a:rPr>
              <a:t>details</a:t>
            </a: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    </a:t>
            </a:r>
            <a:r>
              <a:rPr lang="en-US" sz="1961" dirty="0" err="1">
                <a:solidFill>
                  <a:srgbClr val="0000FF"/>
                </a:solidFill>
                <a:highlight>
                  <a:srgbClr val="FFFFFF"/>
                </a:highlight>
              </a:rPr>
              <a:t>var</a:t>
            </a:r>
            <a:r>
              <a:rPr lang="en-US" sz="1961" dirty="0">
                <a:solidFill>
                  <a:srgbClr val="000000"/>
                </a:solidFill>
                <a:highlight>
                  <a:srgbClr val="FFFFFF"/>
                </a:highlight>
              </a:rPr>
              <a:t> success = </a:t>
            </a:r>
            <a:r>
              <a:rPr lang="en-US" sz="1961" dirty="0">
                <a:solidFill>
                  <a:srgbClr val="0000FF"/>
                </a:solidFill>
                <a:highlight>
                  <a:srgbClr val="FFFFFF"/>
                </a:highlight>
              </a:rPr>
              <a:t>await</a:t>
            </a:r>
            <a:r>
              <a:rPr lang="en-US" sz="1961" dirty="0">
                <a:solidFill>
                  <a:srgbClr val="000000"/>
                </a:solidFill>
                <a:highlight>
                  <a:srgbClr val="FFFFFF"/>
                </a:highlight>
              </a:rPr>
              <a:t> </a:t>
            </a:r>
            <a:r>
              <a:rPr lang="en-US" sz="1961" dirty="0" err="1">
                <a:solidFill>
                  <a:srgbClr val="000000"/>
                </a:solidFill>
                <a:highlight>
                  <a:srgbClr val="FFFFFF"/>
                </a:highlight>
              </a:rPr>
              <a:t>tile.RequestCreateAsync</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a:t>
            </a:r>
            <a:endParaRPr lang="en-US" sz="1961" dirty="0"/>
          </a:p>
        </p:txBody>
      </p:sp>
      <p:sp>
        <p:nvSpPr>
          <p:cNvPr id="8" name="Rectangle 7"/>
          <p:cNvSpPr/>
          <p:nvPr/>
        </p:nvSpPr>
        <p:spPr bwMode="auto">
          <a:xfrm>
            <a:off x="269239" y="1566298"/>
            <a:ext cx="612557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4021448"/>
            <a:ext cx="470623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760286" y="5768941"/>
            <a:ext cx="47062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图片 1"/>
          <p:cNvPicPr>
            <a:picLocks noChangeAspect="1"/>
          </p:cNvPicPr>
          <p:nvPr/>
        </p:nvPicPr>
        <p:blipFill>
          <a:blip r:embed="rId3"/>
          <a:stretch>
            <a:fillRect/>
          </a:stretch>
        </p:blipFill>
        <p:spPr>
          <a:xfrm>
            <a:off x="669280" y="2233351"/>
            <a:ext cx="10853439" cy="2728106"/>
          </a:xfrm>
          <a:prstGeom prst="rect">
            <a:avLst/>
          </a:prstGeom>
        </p:spPr>
      </p:pic>
      <p:pic>
        <p:nvPicPr>
          <p:cNvPr id="3" name="图片 2"/>
          <p:cNvPicPr>
            <a:picLocks noChangeAspect="1"/>
          </p:cNvPicPr>
          <p:nvPr/>
        </p:nvPicPr>
        <p:blipFill rotWithShape="1">
          <a:blip r:embed="rId4"/>
          <a:srcRect t="33073"/>
          <a:stretch/>
        </p:blipFill>
        <p:spPr>
          <a:xfrm>
            <a:off x="600962" y="3181626"/>
            <a:ext cx="11190507" cy="891977"/>
          </a:xfrm>
          <a:prstGeom prst="rect">
            <a:avLst/>
          </a:prstGeom>
        </p:spPr>
      </p:pic>
    </p:spTree>
    <p:extLst>
      <p:ext uri="{BB962C8B-B14F-4D97-AF65-F5344CB8AC3E}">
        <p14:creationId xmlns:p14="http://schemas.microsoft.com/office/powerpoint/2010/main" val="11508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3976</Words>
  <Application>Microsoft Office PowerPoint</Application>
  <PresentationFormat>宽屏</PresentationFormat>
  <Paragraphs>493</Paragraphs>
  <Slides>40</Slides>
  <Notes>33</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40</vt:i4>
      </vt:variant>
    </vt:vector>
  </HeadingPairs>
  <TitlesOfParts>
    <vt:vector size="55" baseType="lpstr">
      <vt:lpstr>Avenir LT Pro 45 Book</vt:lpstr>
      <vt:lpstr>ＭＳ Ｐゴシック</vt:lpstr>
      <vt:lpstr>宋体</vt:lpstr>
      <vt:lpstr>Arial</vt:lpstr>
      <vt:lpstr>Calibri</vt:lpstr>
      <vt:lpstr>Consolas</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Live Tiles and Toast Notifications Developer’s Guide to Windows 10</vt:lpstr>
      <vt:lpstr>Agenda</vt:lpstr>
      <vt:lpstr>PowerPoint 演示文稿</vt:lpstr>
      <vt:lpstr>Tile basics</vt:lpstr>
      <vt:lpstr>Tile anatomy </vt:lpstr>
      <vt:lpstr>Primary Tile</vt:lpstr>
      <vt:lpstr>Updating tiles</vt:lpstr>
      <vt:lpstr>Update tile badge</vt:lpstr>
      <vt:lpstr>Create a secondary tile</vt:lpstr>
      <vt:lpstr>Tile templates</vt:lpstr>
      <vt:lpstr>PowerPoint 演示文稿</vt:lpstr>
      <vt:lpstr>Legacy templates</vt:lpstr>
      <vt:lpstr>PowerPoint 演示文稿</vt:lpstr>
      <vt:lpstr>Example</vt:lpstr>
      <vt:lpstr>Please don’t say more templates.</vt:lpstr>
      <vt:lpstr>Adaptive templates</vt:lpstr>
      <vt:lpstr>Adaptive tiles</vt:lpstr>
      <vt:lpstr>Adaptive tiles</vt:lpstr>
      <vt:lpstr>Sample: Small Tile</vt:lpstr>
      <vt:lpstr>Sample: Medium Tile</vt:lpstr>
      <vt:lpstr>Sample: Wide Tile</vt:lpstr>
      <vt:lpstr>Sample: Large Tile</vt:lpstr>
      <vt:lpstr>Toast</vt:lpstr>
      <vt:lpstr>Toasts</vt:lpstr>
      <vt:lpstr>Toast templates</vt:lpstr>
      <vt:lpstr>Sending toast</vt:lpstr>
      <vt:lpstr>Sending toast</vt:lpstr>
      <vt:lpstr>Interactive toast</vt:lpstr>
      <vt:lpstr>Interactive toast</vt:lpstr>
      <vt:lpstr>Toast notifications</vt:lpstr>
      <vt:lpstr>Toast input</vt:lpstr>
      <vt:lpstr>Toast action</vt:lpstr>
      <vt:lpstr>Toast customization</vt:lpstr>
      <vt:lpstr>New activation types &amp; activations</vt:lpstr>
      <vt:lpstr>Special Toast Scenarios</vt:lpstr>
      <vt:lpstr>Demo: Interactive Toast</vt:lpstr>
      <vt:lpstr>Review</vt:lpstr>
      <vt:lpstr>Visualizer</vt:lpstr>
      <vt:lpstr>Notifications Visualizer</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2015-08-17T15:23:17Z</dcterms:created>
  <dcterms:modified xsi:type="dcterms:W3CDTF">2017-03-16T12:31:06Z</dcterms:modified>
</cp:coreProperties>
</file>